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9" r:id="rId3"/>
    <p:sldId id="265" r:id="rId4"/>
    <p:sldId id="266" r:id="rId5"/>
    <p:sldId id="260" r:id="rId6"/>
    <p:sldId id="307" r:id="rId7"/>
    <p:sldId id="268" r:id="rId8"/>
    <p:sldId id="269" r:id="rId9"/>
    <p:sldId id="261" r:id="rId10"/>
    <p:sldId id="262" r:id="rId11"/>
    <p:sldId id="263" r:id="rId12"/>
    <p:sldId id="270" r:id="rId13"/>
    <p:sldId id="271" r:id="rId14"/>
    <p:sldId id="272" r:id="rId15"/>
    <p:sldId id="300" r:id="rId16"/>
    <p:sldId id="301" r:id="rId17"/>
    <p:sldId id="264" r:id="rId18"/>
    <p:sldId id="303" r:id="rId19"/>
    <p:sldId id="305" r:id="rId20"/>
    <p:sldId id="304" r:id="rId21"/>
    <p:sldId id="306" r:id="rId22"/>
    <p:sldId id="274" r:id="rId23"/>
    <p:sldId id="293" r:id="rId24"/>
    <p:sldId id="296" r:id="rId25"/>
    <p:sldId id="294" r:id="rId26"/>
    <p:sldId id="299" r:id="rId27"/>
    <p:sldId id="295" r:id="rId28"/>
    <p:sldId id="298" r:id="rId29"/>
    <p:sldId id="297" r:id="rId30"/>
    <p:sldId id="3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3D56-A35D-45AB-B848-0BFD6755B28D}"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9F248-3358-4BAF-8832-C663D08A8826}" type="slidenum">
              <a:rPr lang="en-US" smtClean="0"/>
              <a:t>‹#›</a:t>
            </a:fld>
            <a:endParaRPr lang="en-US"/>
          </a:p>
        </p:txBody>
      </p:sp>
    </p:spTree>
    <p:extLst>
      <p:ext uri="{BB962C8B-B14F-4D97-AF65-F5344CB8AC3E}">
        <p14:creationId xmlns:p14="http://schemas.microsoft.com/office/powerpoint/2010/main" val="427771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F9F248-3358-4BAF-8832-C663D08A8826}" type="slidenum">
              <a:rPr lang="en-US" smtClean="0"/>
              <a:t>1</a:t>
            </a:fld>
            <a:endParaRPr lang="en-US"/>
          </a:p>
        </p:txBody>
      </p:sp>
    </p:spTree>
    <p:extLst>
      <p:ext uri="{BB962C8B-B14F-4D97-AF65-F5344CB8AC3E}">
        <p14:creationId xmlns:p14="http://schemas.microsoft.com/office/powerpoint/2010/main" val="562956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F90A-A58E-BF3A-57A9-9F6F1E9EB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3B6600-BEF4-B090-1F91-10947C6FC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245E1-8D9D-7E91-E619-6737192303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8DA51E-7974-2E35-73B8-E8AAF8F585B9}"/>
              </a:ext>
            </a:extLst>
          </p:cNvPr>
          <p:cNvSpPr>
            <a:spLocks noGrp="1"/>
          </p:cNvSpPr>
          <p:nvPr>
            <p:ph type="sldNum" sz="quarter" idx="5"/>
          </p:nvPr>
        </p:nvSpPr>
        <p:spPr/>
        <p:txBody>
          <a:bodyPr/>
          <a:lstStyle/>
          <a:p>
            <a:fld id="{3BF9F248-3358-4BAF-8832-C663D08A8826}" type="slidenum">
              <a:rPr lang="en-US" smtClean="0"/>
              <a:t>10</a:t>
            </a:fld>
            <a:endParaRPr lang="en-US"/>
          </a:p>
        </p:txBody>
      </p:sp>
    </p:spTree>
    <p:extLst>
      <p:ext uri="{BB962C8B-B14F-4D97-AF65-F5344CB8AC3E}">
        <p14:creationId xmlns:p14="http://schemas.microsoft.com/office/powerpoint/2010/main" val="2824647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2B17-ED22-091F-7B67-92715854E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B2872-0F94-8813-3CCD-F44F19069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9A1E9-817E-D624-307D-8AC2685D1B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E3B532-6B09-A662-70FC-61E30B5F1C15}"/>
              </a:ext>
            </a:extLst>
          </p:cNvPr>
          <p:cNvSpPr>
            <a:spLocks noGrp="1"/>
          </p:cNvSpPr>
          <p:nvPr>
            <p:ph type="sldNum" sz="quarter" idx="5"/>
          </p:nvPr>
        </p:nvSpPr>
        <p:spPr/>
        <p:txBody>
          <a:bodyPr/>
          <a:lstStyle/>
          <a:p>
            <a:fld id="{3BF9F248-3358-4BAF-8832-C663D08A8826}" type="slidenum">
              <a:rPr lang="en-US" smtClean="0"/>
              <a:t>11</a:t>
            </a:fld>
            <a:endParaRPr lang="en-US"/>
          </a:p>
        </p:txBody>
      </p:sp>
    </p:spTree>
    <p:extLst>
      <p:ext uri="{BB962C8B-B14F-4D97-AF65-F5344CB8AC3E}">
        <p14:creationId xmlns:p14="http://schemas.microsoft.com/office/powerpoint/2010/main" val="11790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A8E57-A424-FB56-FF7E-8A519BA7C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C7C80-C423-7017-0DA8-E20E8F544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532CCB-CE8E-996C-B123-9D0138D406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FE322-1FB7-66BD-FF07-44F8A0A427CC}"/>
              </a:ext>
            </a:extLst>
          </p:cNvPr>
          <p:cNvSpPr>
            <a:spLocks noGrp="1"/>
          </p:cNvSpPr>
          <p:nvPr>
            <p:ph type="sldNum" sz="quarter" idx="5"/>
          </p:nvPr>
        </p:nvSpPr>
        <p:spPr/>
        <p:txBody>
          <a:bodyPr/>
          <a:lstStyle/>
          <a:p>
            <a:fld id="{3BF9F248-3358-4BAF-8832-C663D08A8826}" type="slidenum">
              <a:rPr lang="en-US" smtClean="0"/>
              <a:t>12</a:t>
            </a:fld>
            <a:endParaRPr lang="en-US"/>
          </a:p>
        </p:txBody>
      </p:sp>
    </p:spTree>
    <p:extLst>
      <p:ext uri="{BB962C8B-B14F-4D97-AF65-F5344CB8AC3E}">
        <p14:creationId xmlns:p14="http://schemas.microsoft.com/office/powerpoint/2010/main" val="2027918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25A3-F93D-40E8-D4F9-0E552F075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1BFCF-2CF3-984B-1B18-7535FDD71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333BA-E42B-20DD-1C7C-3F396F9A8D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E2B7F-AC09-25B3-6F71-231E703A4419}"/>
              </a:ext>
            </a:extLst>
          </p:cNvPr>
          <p:cNvSpPr>
            <a:spLocks noGrp="1"/>
          </p:cNvSpPr>
          <p:nvPr>
            <p:ph type="sldNum" sz="quarter" idx="5"/>
          </p:nvPr>
        </p:nvSpPr>
        <p:spPr/>
        <p:txBody>
          <a:bodyPr/>
          <a:lstStyle/>
          <a:p>
            <a:fld id="{3BF9F248-3358-4BAF-8832-C663D08A8826}" type="slidenum">
              <a:rPr lang="en-US" smtClean="0"/>
              <a:t>13</a:t>
            </a:fld>
            <a:endParaRPr lang="en-US"/>
          </a:p>
        </p:txBody>
      </p:sp>
    </p:spTree>
    <p:extLst>
      <p:ext uri="{BB962C8B-B14F-4D97-AF65-F5344CB8AC3E}">
        <p14:creationId xmlns:p14="http://schemas.microsoft.com/office/powerpoint/2010/main" val="4233539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B03D9-296A-FC89-5BD7-2D1FD8F50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981DE-5913-DEC7-401E-B78D6F1C51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E88E25-A413-AE83-E634-D9DE761CC5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A8BFEF-CACB-B037-1A54-8285C32458E3}"/>
              </a:ext>
            </a:extLst>
          </p:cNvPr>
          <p:cNvSpPr>
            <a:spLocks noGrp="1"/>
          </p:cNvSpPr>
          <p:nvPr>
            <p:ph type="sldNum" sz="quarter" idx="5"/>
          </p:nvPr>
        </p:nvSpPr>
        <p:spPr/>
        <p:txBody>
          <a:bodyPr/>
          <a:lstStyle/>
          <a:p>
            <a:fld id="{3BF9F248-3358-4BAF-8832-C663D08A8826}" type="slidenum">
              <a:rPr lang="en-US" smtClean="0"/>
              <a:t>14</a:t>
            </a:fld>
            <a:endParaRPr lang="en-US"/>
          </a:p>
        </p:txBody>
      </p:sp>
    </p:spTree>
    <p:extLst>
      <p:ext uri="{BB962C8B-B14F-4D97-AF65-F5344CB8AC3E}">
        <p14:creationId xmlns:p14="http://schemas.microsoft.com/office/powerpoint/2010/main" val="236027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5506-9076-7364-27DF-5199886D5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9BD41-A611-5E7E-E800-00DBAC646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65F84-E91E-F25C-44B8-267B2176C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1594C0-9D53-B5EE-2DD1-77C6ECAF827B}"/>
              </a:ext>
            </a:extLst>
          </p:cNvPr>
          <p:cNvSpPr>
            <a:spLocks noGrp="1"/>
          </p:cNvSpPr>
          <p:nvPr>
            <p:ph type="sldNum" sz="quarter" idx="5"/>
          </p:nvPr>
        </p:nvSpPr>
        <p:spPr/>
        <p:txBody>
          <a:bodyPr/>
          <a:lstStyle/>
          <a:p>
            <a:fld id="{3BF9F248-3358-4BAF-8832-C663D08A8826}" type="slidenum">
              <a:rPr lang="en-US" smtClean="0"/>
              <a:t>15</a:t>
            </a:fld>
            <a:endParaRPr lang="en-US"/>
          </a:p>
        </p:txBody>
      </p:sp>
    </p:spTree>
    <p:extLst>
      <p:ext uri="{BB962C8B-B14F-4D97-AF65-F5344CB8AC3E}">
        <p14:creationId xmlns:p14="http://schemas.microsoft.com/office/powerpoint/2010/main" val="316920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5A516-FB7B-2AB3-483E-158CF96DC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BEEFD-9649-97D4-EE68-AD07BC8B5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5D10E-43D6-BF28-D077-EA6C3C6C44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81BA1B-AC6A-43A1-2FE8-F42EEB026B6E}"/>
              </a:ext>
            </a:extLst>
          </p:cNvPr>
          <p:cNvSpPr>
            <a:spLocks noGrp="1"/>
          </p:cNvSpPr>
          <p:nvPr>
            <p:ph type="sldNum" sz="quarter" idx="5"/>
          </p:nvPr>
        </p:nvSpPr>
        <p:spPr/>
        <p:txBody>
          <a:bodyPr/>
          <a:lstStyle/>
          <a:p>
            <a:fld id="{3BF9F248-3358-4BAF-8832-C663D08A8826}" type="slidenum">
              <a:rPr lang="en-US" smtClean="0"/>
              <a:t>16</a:t>
            </a:fld>
            <a:endParaRPr lang="en-US"/>
          </a:p>
        </p:txBody>
      </p:sp>
    </p:spTree>
    <p:extLst>
      <p:ext uri="{BB962C8B-B14F-4D97-AF65-F5344CB8AC3E}">
        <p14:creationId xmlns:p14="http://schemas.microsoft.com/office/powerpoint/2010/main" val="1255208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BEE0-848A-EB29-19ED-EC70DF778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DD95-3CDB-DAAF-DA09-21182165C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B0519-2432-E21E-6FC8-4BE7538706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60841D-F2CB-99D5-BCBF-1419FB7A2EEF}"/>
              </a:ext>
            </a:extLst>
          </p:cNvPr>
          <p:cNvSpPr>
            <a:spLocks noGrp="1"/>
          </p:cNvSpPr>
          <p:nvPr>
            <p:ph type="sldNum" sz="quarter" idx="5"/>
          </p:nvPr>
        </p:nvSpPr>
        <p:spPr/>
        <p:txBody>
          <a:bodyPr/>
          <a:lstStyle/>
          <a:p>
            <a:fld id="{3BF9F248-3358-4BAF-8832-C663D08A8826}" type="slidenum">
              <a:rPr lang="en-US" smtClean="0"/>
              <a:t>17</a:t>
            </a:fld>
            <a:endParaRPr lang="en-US"/>
          </a:p>
        </p:txBody>
      </p:sp>
    </p:spTree>
    <p:extLst>
      <p:ext uri="{BB962C8B-B14F-4D97-AF65-F5344CB8AC3E}">
        <p14:creationId xmlns:p14="http://schemas.microsoft.com/office/powerpoint/2010/main" val="23093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E52C-81E9-6743-916D-2524299921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AD65A-7802-4ED0-E68A-89DEA4BD43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24CE8-DC76-7D21-14BB-76E0EB736B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4B5F57-C187-72AC-A1A7-F7FD577E2164}"/>
              </a:ext>
            </a:extLst>
          </p:cNvPr>
          <p:cNvSpPr>
            <a:spLocks noGrp="1"/>
          </p:cNvSpPr>
          <p:nvPr>
            <p:ph type="sldNum" sz="quarter" idx="5"/>
          </p:nvPr>
        </p:nvSpPr>
        <p:spPr/>
        <p:txBody>
          <a:bodyPr/>
          <a:lstStyle/>
          <a:p>
            <a:fld id="{3BF9F248-3358-4BAF-8832-C663D08A8826}" type="slidenum">
              <a:rPr lang="en-US" smtClean="0"/>
              <a:t>18</a:t>
            </a:fld>
            <a:endParaRPr lang="en-US"/>
          </a:p>
        </p:txBody>
      </p:sp>
    </p:spTree>
    <p:extLst>
      <p:ext uri="{BB962C8B-B14F-4D97-AF65-F5344CB8AC3E}">
        <p14:creationId xmlns:p14="http://schemas.microsoft.com/office/powerpoint/2010/main" val="223257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7151-EA3D-315C-9B4F-971CAE2D2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AB725-F97B-28F8-24EE-1A919EAF4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2B76C-584B-D8E5-AFE7-53841FD979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B80E5D-1C84-1331-DD0E-E77D4B803238}"/>
              </a:ext>
            </a:extLst>
          </p:cNvPr>
          <p:cNvSpPr>
            <a:spLocks noGrp="1"/>
          </p:cNvSpPr>
          <p:nvPr>
            <p:ph type="sldNum" sz="quarter" idx="5"/>
          </p:nvPr>
        </p:nvSpPr>
        <p:spPr/>
        <p:txBody>
          <a:bodyPr/>
          <a:lstStyle/>
          <a:p>
            <a:fld id="{3BF9F248-3358-4BAF-8832-C663D08A8826}" type="slidenum">
              <a:rPr lang="en-US" smtClean="0"/>
              <a:t>19</a:t>
            </a:fld>
            <a:endParaRPr lang="en-US"/>
          </a:p>
        </p:txBody>
      </p:sp>
    </p:spTree>
    <p:extLst>
      <p:ext uri="{BB962C8B-B14F-4D97-AF65-F5344CB8AC3E}">
        <p14:creationId xmlns:p14="http://schemas.microsoft.com/office/powerpoint/2010/main" val="191598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BF845-E579-ECF3-9DA9-A361455A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4A2A6D-A568-D1ED-5F07-7E366FB3B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E5412-035B-8F9F-9573-24BE62BB0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0D96AB-680B-52D6-95E5-803AA71CAC03}"/>
              </a:ext>
            </a:extLst>
          </p:cNvPr>
          <p:cNvSpPr>
            <a:spLocks noGrp="1"/>
          </p:cNvSpPr>
          <p:nvPr>
            <p:ph type="sldNum" sz="quarter" idx="5"/>
          </p:nvPr>
        </p:nvSpPr>
        <p:spPr/>
        <p:txBody>
          <a:bodyPr/>
          <a:lstStyle/>
          <a:p>
            <a:fld id="{3BF9F248-3358-4BAF-8832-C663D08A8826}" type="slidenum">
              <a:rPr lang="en-US" smtClean="0"/>
              <a:t>2</a:t>
            </a:fld>
            <a:endParaRPr lang="en-US"/>
          </a:p>
        </p:txBody>
      </p:sp>
    </p:spTree>
    <p:extLst>
      <p:ext uri="{BB962C8B-B14F-4D97-AF65-F5344CB8AC3E}">
        <p14:creationId xmlns:p14="http://schemas.microsoft.com/office/powerpoint/2010/main" val="2069790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B269-166B-7E2B-FE5F-8CF497FC0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E7DC8-8483-A072-B8F0-AFF780B09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900FDD-186D-4C9C-AEC6-725AD3402D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C98413-F280-8BF8-F25E-6293193933FB}"/>
              </a:ext>
            </a:extLst>
          </p:cNvPr>
          <p:cNvSpPr>
            <a:spLocks noGrp="1"/>
          </p:cNvSpPr>
          <p:nvPr>
            <p:ph type="sldNum" sz="quarter" idx="5"/>
          </p:nvPr>
        </p:nvSpPr>
        <p:spPr/>
        <p:txBody>
          <a:bodyPr/>
          <a:lstStyle/>
          <a:p>
            <a:fld id="{3BF9F248-3358-4BAF-8832-C663D08A8826}" type="slidenum">
              <a:rPr lang="en-US" smtClean="0"/>
              <a:t>20</a:t>
            </a:fld>
            <a:endParaRPr lang="en-US"/>
          </a:p>
        </p:txBody>
      </p:sp>
    </p:spTree>
    <p:extLst>
      <p:ext uri="{BB962C8B-B14F-4D97-AF65-F5344CB8AC3E}">
        <p14:creationId xmlns:p14="http://schemas.microsoft.com/office/powerpoint/2010/main" val="3037560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D029-A783-39C8-C43D-0A1EB540A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8F5C6-4967-FF1C-ABC6-66D871A3C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594C4-6BA8-43E8-7668-868DEE06F9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FA28DE-019C-F870-525D-BFA53FCF4129}"/>
              </a:ext>
            </a:extLst>
          </p:cNvPr>
          <p:cNvSpPr>
            <a:spLocks noGrp="1"/>
          </p:cNvSpPr>
          <p:nvPr>
            <p:ph type="sldNum" sz="quarter" idx="5"/>
          </p:nvPr>
        </p:nvSpPr>
        <p:spPr/>
        <p:txBody>
          <a:bodyPr/>
          <a:lstStyle/>
          <a:p>
            <a:fld id="{3BF9F248-3358-4BAF-8832-C663D08A8826}" type="slidenum">
              <a:rPr lang="en-US" smtClean="0"/>
              <a:t>21</a:t>
            </a:fld>
            <a:endParaRPr lang="en-US"/>
          </a:p>
        </p:txBody>
      </p:sp>
    </p:spTree>
    <p:extLst>
      <p:ext uri="{BB962C8B-B14F-4D97-AF65-F5344CB8AC3E}">
        <p14:creationId xmlns:p14="http://schemas.microsoft.com/office/powerpoint/2010/main" val="4139228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BF845-E579-ECF3-9DA9-A361455A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4A2A6D-A568-D1ED-5F07-7E366FB3B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E5412-035B-8F9F-9573-24BE62BB0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0D96AB-680B-52D6-95E5-803AA71CAC03}"/>
              </a:ext>
            </a:extLst>
          </p:cNvPr>
          <p:cNvSpPr>
            <a:spLocks noGrp="1"/>
          </p:cNvSpPr>
          <p:nvPr>
            <p:ph type="sldNum" sz="quarter" idx="5"/>
          </p:nvPr>
        </p:nvSpPr>
        <p:spPr/>
        <p:txBody>
          <a:bodyPr/>
          <a:lstStyle/>
          <a:p>
            <a:fld id="{3BF9F248-3358-4BAF-8832-C663D08A8826}" type="slidenum">
              <a:rPr lang="en-US" smtClean="0"/>
              <a:t>22</a:t>
            </a:fld>
            <a:endParaRPr lang="en-US"/>
          </a:p>
        </p:txBody>
      </p:sp>
    </p:spTree>
    <p:extLst>
      <p:ext uri="{BB962C8B-B14F-4D97-AF65-F5344CB8AC3E}">
        <p14:creationId xmlns:p14="http://schemas.microsoft.com/office/powerpoint/2010/main" val="1459008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A8B1-CDCA-5E2F-48E3-5EA5F447C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C4A238-C43C-C325-CA63-A8679CD0F8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509B7-811F-F07E-8504-768D9C51D8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F73892-5CCA-92E9-4F0F-2E15D03EDA88}"/>
              </a:ext>
            </a:extLst>
          </p:cNvPr>
          <p:cNvSpPr>
            <a:spLocks noGrp="1"/>
          </p:cNvSpPr>
          <p:nvPr>
            <p:ph type="sldNum" sz="quarter" idx="5"/>
          </p:nvPr>
        </p:nvSpPr>
        <p:spPr/>
        <p:txBody>
          <a:bodyPr/>
          <a:lstStyle/>
          <a:p>
            <a:fld id="{3BF9F248-3358-4BAF-8832-C663D08A8826}" type="slidenum">
              <a:rPr lang="en-US" smtClean="0"/>
              <a:t>23</a:t>
            </a:fld>
            <a:endParaRPr lang="en-US"/>
          </a:p>
        </p:txBody>
      </p:sp>
    </p:spTree>
    <p:extLst>
      <p:ext uri="{BB962C8B-B14F-4D97-AF65-F5344CB8AC3E}">
        <p14:creationId xmlns:p14="http://schemas.microsoft.com/office/powerpoint/2010/main" val="3429091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9D3E-B9FA-02AA-B850-3D4875212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5F057-CD78-CD04-DDB8-B3ACCA469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360453-671D-BD4E-0423-E11D4AE83A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EF8E24-D1EC-0E7F-2C5D-1D36EAED8D89}"/>
              </a:ext>
            </a:extLst>
          </p:cNvPr>
          <p:cNvSpPr>
            <a:spLocks noGrp="1"/>
          </p:cNvSpPr>
          <p:nvPr>
            <p:ph type="sldNum" sz="quarter" idx="5"/>
          </p:nvPr>
        </p:nvSpPr>
        <p:spPr/>
        <p:txBody>
          <a:bodyPr/>
          <a:lstStyle/>
          <a:p>
            <a:fld id="{3BF9F248-3358-4BAF-8832-C663D08A8826}" type="slidenum">
              <a:rPr lang="en-US" smtClean="0"/>
              <a:t>24</a:t>
            </a:fld>
            <a:endParaRPr lang="en-US"/>
          </a:p>
        </p:txBody>
      </p:sp>
    </p:spTree>
    <p:extLst>
      <p:ext uri="{BB962C8B-B14F-4D97-AF65-F5344CB8AC3E}">
        <p14:creationId xmlns:p14="http://schemas.microsoft.com/office/powerpoint/2010/main" val="124989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49B2-B15B-DCBD-2965-4029AAE36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2734D-BBC5-424B-44BB-72F5C83B92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C3432-7E58-BFE9-E9BC-410743615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DACD2A-62C8-D048-0FFD-619DD87F6FDE}"/>
              </a:ext>
            </a:extLst>
          </p:cNvPr>
          <p:cNvSpPr>
            <a:spLocks noGrp="1"/>
          </p:cNvSpPr>
          <p:nvPr>
            <p:ph type="sldNum" sz="quarter" idx="5"/>
          </p:nvPr>
        </p:nvSpPr>
        <p:spPr/>
        <p:txBody>
          <a:bodyPr/>
          <a:lstStyle/>
          <a:p>
            <a:fld id="{3BF9F248-3358-4BAF-8832-C663D08A8826}" type="slidenum">
              <a:rPr lang="en-US" smtClean="0"/>
              <a:t>25</a:t>
            </a:fld>
            <a:endParaRPr lang="en-US"/>
          </a:p>
        </p:txBody>
      </p:sp>
    </p:spTree>
    <p:extLst>
      <p:ext uri="{BB962C8B-B14F-4D97-AF65-F5344CB8AC3E}">
        <p14:creationId xmlns:p14="http://schemas.microsoft.com/office/powerpoint/2010/main" val="2763506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80200-DCFC-D782-C1E6-5FF7C2CD2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88EAD-B1FD-E385-6CE9-E15127A87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B21A0-80B2-70EA-3C4F-4DDAFADED1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05F88E-75BA-4B43-0B9B-406E2F8C84D7}"/>
              </a:ext>
            </a:extLst>
          </p:cNvPr>
          <p:cNvSpPr>
            <a:spLocks noGrp="1"/>
          </p:cNvSpPr>
          <p:nvPr>
            <p:ph type="sldNum" sz="quarter" idx="5"/>
          </p:nvPr>
        </p:nvSpPr>
        <p:spPr/>
        <p:txBody>
          <a:bodyPr/>
          <a:lstStyle/>
          <a:p>
            <a:fld id="{3BF9F248-3358-4BAF-8832-C663D08A8826}" type="slidenum">
              <a:rPr lang="en-US" smtClean="0"/>
              <a:t>26</a:t>
            </a:fld>
            <a:endParaRPr lang="en-US"/>
          </a:p>
        </p:txBody>
      </p:sp>
    </p:spTree>
    <p:extLst>
      <p:ext uri="{BB962C8B-B14F-4D97-AF65-F5344CB8AC3E}">
        <p14:creationId xmlns:p14="http://schemas.microsoft.com/office/powerpoint/2010/main" val="991737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66C16-C1DC-A25F-36A0-90D13AD1E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D3F6FE-A05E-3196-7E28-2F9A5D31B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E98D2-5358-E130-4710-8A8207E394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84CF9C-F884-C7EA-E17D-EF4CFC6FB746}"/>
              </a:ext>
            </a:extLst>
          </p:cNvPr>
          <p:cNvSpPr>
            <a:spLocks noGrp="1"/>
          </p:cNvSpPr>
          <p:nvPr>
            <p:ph type="sldNum" sz="quarter" idx="5"/>
          </p:nvPr>
        </p:nvSpPr>
        <p:spPr/>
        <p:txBody>
          <a:bodyPr/>
          <a:lstStyle/>
          <a:p>
            <a:fld id="{3BF9F248-3358-4BAF-8832-C663D08A8826}" type="slidenum">
              <a:rPr lang="en-US" smtClean="0"/>
              <a:t>27</a:t>
            </a:fld>
            <a:endParaRPr lang="en-US"/>
          </a:p>
        </p:txBody>
      </p:sp>
    </p:spTree>
    <p:extLst>
      <p:ext uri="{BB962C8B-B14F-4D97-AF65-F5344CB8AC3E}">
        <p14:creationId xmlns:p14="http://schemas.microsoft.com/office/powerpoint/2010/main" val="374344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0E926-EE54-07E6-72CB-207C35D58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52169-7B0D-C374-F3A5-E5C68619F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FCF9E-BCDF-CF61-ECF3-1C20B21889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BCD7F-4007-D3FA-6B9E-0E396EC7B7A0}"/>
              </a:ext>
            </a:extLst>
          </p:cNvPr>
          <p:cNvSpPr>
            <a:spLocks noGrp="1"/>
          </p:cNvSpPr>
          <p:nvPr>
            <p:ph type="sldNum" sz="quarter" idx="5"/>
          </p:nvPr>
        </p:nvSpPr>
        <p:spPr/>
        <p:txBody>
          <a:bodyPr/>
          <a:lstStyle/>
          <a:p>
            <a:fld id="{3BF9F248-3358-4BAF-8832-C663D08A8826}" type="slidenum">
              <a:rPr lang="en-US" smtClean="0"/>
              <a:t>28</a:t>
            </a:fld>
            <a:endParaRPr lang="en-US"/>
          </a:p>
        </p:txBody>
      </p:sp>
    </p:spTree>
    <p:extLst>
      <p:ext uri="{BB962C8B-B14F-4D97-AF65-F5344CB8AC3E}">
        <p14:creationId xmlns:p14="http://schemas.microsoft.com/office/powerpoint/2010/main" val="2890894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9B5B7-3BA1-B929-84FD-C1C375469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A4167-EDF9-6294-40B7-2EAE76D0F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16533-9983-D749-05E1-FD2C4DFD6C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BB8D99-238F-0D6E-1378-E0080C9A151F}"/>
              </a:ext>
            </a:extLst>
          </p:cNvPr>
          <p:cNvSpPr>
            <a:spLocks noGrp="1"/>
          </p:cNvSpPr>
          <p:nvPr>
            <p:ph type="sldNum" sz="quarter" idx="5"/>
          </p:nvPr>
        </p:nvSpPr>
        <p:spPr/>
        <p:txBody>
          <a:bodyPr/>
          <a:lstStyle/>
          <a:p>
            <a:fld id="{3BF9F248-3358-4BAF-8832-C663D08A8826}" type="slidenum">
              <a:rPr lang="en-US" smtClean="0"/>
              <a:t>29</a:t>
            </a:fld>
            <a:endParaRPr lang="en-US"/>
          </a:p>
        </p:txBody>
      </p:sp>
    </p:spTree>
    <p:extLst>
      <p:ext uri="{BB962C8B-B14F-4D97-AF65-F5344CB8AC3E}">
        <p14:creationId xmlns:p14="http://schemas.microsoft.com/office/powerpoint/2010/main" val="127569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4774-50FB-528D-9595-7CFAC98B0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B5C0A-DEB3-EA28-DD5F-95D138CCE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9E46A-8912-8120-681E-44E771C2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E4510D-CE11-2619-ECDB-8E0F7890FBAE}"/>
              </a:ext>
            </a:extLst>
          </p:cNvPr>
          <p:cNvSpPr>
            <a:spLocks noGrp="1"/>
          </p:cNvSpPr>
          <p:nvPr>
            <p:ph type="sldNum" sz="quarter" idx="5"/>
          </p:nvPr>
        </p:nvSpPr>
        <p:spPr/>
        <p:txBody>
          <a:bodyPr/>
          <a:lstStyle/>
          <a:p>
            <a:fld id="{3BF9F248-3358-4BAF-8832-C663D08A8826}" type="slidenum">
              <a:rPr lang="en-US" smtClean="0"/>
              <a:t>3</a:t>
            </a:fld>
            <a:endParaRPr lang="en-US"/>
          </a:p>
        </p:txBody>
      </p:sp>
    </p:spTree>
    <p:extLst>
      <p:ext uri="{BB962C8B-B14F-4D97-AF65-F5344CB8AC3E}">
        <p14:creationId xmlns:p14="http://schemas.microsoft.com/office/powerpoint/2010/main" val="87508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9E6BF-41AF-1524-007B-0CF669A50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6B5C4-D3E1-11C7-CEF7-2966B626F7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2E4E2-346C-A34E-0DA6-8F5DB00750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34859B-3919-D84D-8DC2-DD6526485AFB}"/>
              </a:ext>
            </a:extLst>
          </p:cNvPr>
          <p:cNvSpPr>
            <a:spLocks noGrp="1"/>
          </p:cNvSpPr>
          <p:nvPr>
            <p:ph type="sldNum" sz="quarter" idx="5"/>
          </p:nvPr>
        </p:nvSpPr>
        <p:spPr/>
        <p:txBody>
          <a:bodyPr/>
          <a:lstStyle/>
          <a:p>
            <a:fld id="{3BF9F248-3358-4BAF-8832-C663D08A8826}" type="slidenum">
              <a:rPr lang="en-US" smtClean="0"/>
              <a:t>4</a:t>
            </a:fld>
            <a:endParaRPr lang="en-US"/>
          </a:p>
        </p:txBody>
      </p:sp>
    </p:spTree>
    <p:extLst>
      <p:ext uri="{BB962C8B-B14F-4D97-AF65-F5344CB8AC3E}">
        <p14:creationId xmlns:p14="http://schemas.microsoft.com/office/powerpoint/2010/main" val="241696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57A64-99E9-7693-C1D1-EAFE0C442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283C9-B62B-DB0D-0FF1-D6BC26B24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39066-A098-A003-C467-F8986C170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F4B5B2-1959-B662-F72B-BF43E96CECD3}"/>
              </a:ext>
            </a:extLst>
          </p:cNvPr>
          <p:cNvSpPr>
            <a:spLocks noGrp="1"/>
          </p:cNvSpPr>
          <p:nvPr>
            <p:ph type="sldNum" sz="quarter" idx="5"/>
          </p:nvPr>
        </p:nvSpPr>
        <p:spPr/>
        <p:txBody>
          <a:bodyPr/>
          <a:lstStyle/>
          <a:p>
            <a:fld id="{3BF9F248-3358-4BAF-8832-C663D08A8826}" type="slidenum">
              <a:rPr lang="en-US" smtClean="0"/>
              <a:t>5</a:t>
            </a:fld>
            <a:endParaRPr lang="en-US"/>
          </a:p>
        </p:txBody>
      </p:sp>
    </p:spTree>
    <p:extLst>
      <p:ext uri="{BB962C8B-B14F-4D97-AF65-F5344CB8AC3E}">
        <p14:creationId xmlns:p14="http://schemas.microsoft.com/office/powerpoint/2010/main" val="66672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C8DD6-5D24-05ED-2C8E-1B0DE1376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ECE9D-23AD-5F7E-465A-42AD2A9E8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43CA7-CF40-6B11-4933-9C10E52278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67883F-5B61-AA2B-5DF6-4C2970907276}"/>
              </a:ext>
            </a:extLst>
          </p:cNvPr>
          <p:cNvSpPr>
            <a:spLocks noGrp="1"/>
          </p:cNvSpPr>
          <p:nvPr>
            <p:ph type="sldNum" sz="quarter" idx="5"/>
          </p:nvPr>
        </p:nvSpPr>
        <p:spPr/>
        <p:txBody>
          <a:bodyPr/>
          <a:lstStyle/>
          <a:p>
            <a:fld id="{3BF9F248-3358-4BAF-8832-C663D08A8826}" type="slidenum">
              <a:rPr lang="en-US" smtClean="0"/>
              <a:t>6</a:t>
            </a:fld>
            <a:endParaRPr lang="en-US"/>
          </a:p>
        </p:txBody>
      </p:sp>
    </p:spTree>
    <p:extLst>
      <p:ext uri="{BB962C8B-B14F-4D97-AF65-F5344CB8AC3E}">
        <p14:creationId xmlns:p14="http://schemas.microsoft.com/office/powerpoint/2010/main" val="281725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41375-7349-CB9E-98AD-F9FE3E710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37F45-1E41-5C6A-FB79-73CAC8DD5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932F4-234C-42CC-3E39-DC828F4735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EFCA41-4CCE-0DAE-3CF0-53F1B1BCA351}"/>
              </a:ext>
            </a:extLst>
          </p:cNvPr>
          <p:cNvSpPr>
            <a:spLocks noGrp="1"/>
          </p:cNvSpPr>
          <p:nvPr>
            <p:ph type="sldNum" sz="quarter" idx="5"/>
          </p:nvPr>
        </p:nvSpPr>
        <p:spPr/>
        <p:txBody>
          <a:bodyPr/>
          <a:lstStyle/>
          <a:p>
            <a:fld id="{3BF9F248-3358-4BAF-8832-C663D08A8826}" type="slidenum">
              <a:rPr lang="en-US" smtClean="0"/>
              <a:t>7</a:t>
            </a:fld>
            <a:endParaRPr lang="en-US"/>
          </a:p>
        </p:txBody>
      </p:sp>
    </p:spTree>
    <p:extLst>
      <p:ext uri="{BB962C8B-B14F-4D97-AF65-F5344CB8AC3E}">
        <p14:creationId xmlns:p14="http://schemas.microsoft.com/office/powerpoint/2010/main" val="81815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AF2C9-5D45-8111-ABA8-B90D75A33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EE8E7-3391-F094-9747-0DDAA25B6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F0BA6-7E70-C7ED-0CA3-25D7D7614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9D062-8416-3C4C-21D2-1E9574BE57C2}"/>
              </a:ext>
            </a:extLst>
          </p:cNvPr>
          <p:cNvSpPr>
            <a:spLocks noGrp="1"/>
          </p:cNvSpPr>
          <p:nvPr>
            <p:ph type="sldNum" sz="quarter" idx="5"/>
          </p:nvPr>
        </p:nvSpPr>
        <p:spPr/>
        <p:txBody>
          <a:bodyPr/>
          <a:lstStyle/>
          <a:p>
            <a:fld id="{3BF9F248-3358-4BAF-8832-C663D08A8826}" type="slidenum">
              <a:rPr lang="en-US" smtClean="0"/>
              <a:t>8</a:t>
            </a:fld>
            <a:endParaRPr lang="en-US"/>
          </a:p>
        </p:txBody>
      </p:sp>
    </p:spTree>
    <p:extLst>
      <p:ext uri="{BB962C8B-B14F-4D97-AF65-F5344CB8AC3E}">
        <p14:creationId xmlns:p14="http://schemas.microsoft.com/office/powerpoint/2010/main" val="129157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8EFB6-C107-7B3C-6E7C-4BE6C1B30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20F8D-7B17-F17D-0EA8-42E5845AC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B253D-416C-8411-1C7E-5634666F9F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E9619F-EF66-9D78-76D3-370B2AC15DEE}"/>
              </a:ext>
            </a:extLst>
          </p:cNvPr>
          <p:cNvSpPr>
            <a:spLocks noGrp="1"/>
          </p:cNvSpPr>
          <p:nvPr>
            <p:ph type="sldNum" sz="quarter" idx="5"/>
          </p:nvPr>
        </p:nvSpPr>
        <p:spPr/>
        <p:txBody>
          <a:bodyPr/>
          <a:lstStyle/>
          <a:p>
            <a:fld id="{3BF9F248-3358-4BAF-8832-C663D08A8826}" type="slidenum">
              <a:rPr lang="en-US" smtClean="0"/>
              <a:t>9</a:t>
            </a:fld>
            <a:endParaRPr lang="en-US"/>
          </a:p>
        </p:txBody>
      </p:sp>
    </p:spTree>
    <p:extLst>
      <p:ext uri="{BB962C8B-B14F-4D97-AF65-F5344CB8AC3E}">
        <p14:creationId xmlns:p14="http://schemas.microsoft.com/office/powerpoint/2010/main" val="3895692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54BC-D74F-364D-F5FA-7FC800A0B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5A7737-6434-39D0-A07B-3F0AA5566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EBC9DE-3A20-DA12-7A95-202ED69D3023}"/>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BFE51925-8F77-4103-F5D5-50D2EDC48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E0927-B571-4AA3-197F-276315BA8601}"/>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199593748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ECAA-CCF3-9B8D-CF35-F9E81B789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DBE16E-C37D-3103-F1E3-7456DEAAB4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8C5C4-03AE-DAAF-2840-0D72E101D77A}"/>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3E8B3281-E7F5-50EC-E902-43BBC7BA5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06CC8-11EB-C367-52EE-4B11499950E2}"/>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916558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5FB9E-2451-A61D-9854-1B922325BC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284AF3-92E1-3378-607A-071C675043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60BA5-24E3-4D4A-2376-0788C5F294F0}"/>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B84FD5F2-57AD-0FF7-C3A0-88CED203E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BA1A3-90A3-9830-1559-75336997D1F9}"/>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391727502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78BC-E33C-4266-137B-32C1B976B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69F48-B36B-3B5E-995D-D074AD4E4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61060-FCDA-2BD5-4F09-367DE74BD348}"/>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4971B9C7-9003-D2E6-6C3F-2EC8FF8A0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79B53-D2A0-7380-CA38-674A3E154C90}"/>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108246351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0297-DCCD-EAF5-079E-A6E222BEC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AA5FCB-DEDE-A65E-2223-AB988F83D9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CCF98-C6B9-A09B-50FD-64D241BD6A88}"/>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FD74375E-274A-603F-114C-261B3E013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BD00F-CA67-E5F1-1DC3-12C61F629A35}"/>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287332438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B3F6-8298-AEAF-42CB-420A8A232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E61E3-9F7E-5A0E-0A4E-12DA92DA3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4BF7A0-8CA5-4DF0-8776-948FADEDEA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44EEB8-F582-64BC-8E50-ED6C67F90A71}"/>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6" name="Footer Placeholder 5">
            <a:extLst>
              <a:ext uri="{FF2B5EF4-FFF2-40B4-BE49-F238E27FC236}">
                <a16:creationId xmlns:a16="http://schemas.microsoft.com/office/drawing/2014/main" id="{AD5B7414-9FD0-6A55-B95D-BC303EDB6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62D6A-0817-081F-9306-134AFD8E669A}"/>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7200882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02980-3461-0397-D39C-4DCA4E120B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DFCC8-AF91-AC76-2C9A-094A4D3995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106C3-7755-6C42-AAFC-B8DFBE7BB9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7C5F41-8A52-F214-E8FB-6CA923EA1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0B8463-1723-787A-A9F1-7548A0266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CB7D3-4EE8-84D3-291F-AB003459DD82}"/>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8" name="Footer Placeholder 7">
            <a:extLst>
              <a:ext uri="{FF2B5EF4-FFF2-40B4-BE49-F238E27FC236}">
                <a16:creationId xmlns:a16="http://schemas.microsoft.com/office/drawing/2014/main" id="{DDF54CC7-DB7E-5771-8D72-66FA9901F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44FCA1-BD15-DE19-9B1B-9D5FC2CA387C}"/>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412165926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8C58-CDE4-E486-C3F1-329E1E0EA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776BB5-3257-1B67-9019-6EA89D09E553}"/>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4" name="Footer Placeholder 3">
            <a:extLst>
              <a:ext uri="{FF2B5EF4-FFF2-40B4-BE49-F238E27FC236}">
                <a16:creationId xmlns:a16="http://schemas.microsoft.com/office/drawing/2014/main" id="{EA1748D4-D8C4-007F-4246-0AE300B15D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0F8626-632F-3FF8-259B-7074B9134A2B}"/>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117101415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EE8578-0390-D2B4-5504-2532484C5A0F}"/>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3" name="Footer Placeholder 2">
            <a:extLst>
              <a:ext uri="{FF2B5EF4-FFF2-40B4-BE49-F238E27FC236}">
                <a16:creationId xmlns:a16="http://schemas.microsoft.com/office/drawing/2014/main" id="{D30BA152-6C32-51DA-0C74-EC9C8B05CC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D6AA50-3771-52BA-9582-941B5671AD02}"/>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37344823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0D96-AB7D-DC74-2B90-4D3E19D94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A6C84F-28ED-1818-96CD-ED2A05183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02D722-86BB-7872-E8EA-EFAB0C3CA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6E705-50E9-0B7F-25D7-B169332AF655}"/>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6" name="Footer Placeholder 5">
            <a:extLst>
              <a:ext uri="{FF2B5EF4-FFF2-40B4-BE49-F238E27FC236}">
                <a16:creationId xmlns:a16="http://schemas.microsoft.com/office/drawing/2014/main" id="{0A0AEC38-D057-0660-2120-F5B9BC9264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B6DA06-51D9-AA5E-5A3E-A94629B778E0}"/>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30449556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D9C4-663A-303C-25F3-A517F27B7A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7E86DB-98A1-C496-4C44-18C09F66B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4F04C1-7089-DC6A-B420-C2487E02A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7CD03-65FD-5D6F-F8D5-AE78AB492233}"/>
              </a:ext>
            </a:extLst>
          </p:cNvPr>
          <p:cNvSpPr>
            <a:spLocks noGrp="1"/>
          </p:cNvSpPr>
          <p:nvPr>
            <p:ph type="dt" sz="half" idx="10"/>
          </p:nvPr>
        </p:nvSpPr>
        <p:spPr/>
        <p:txBody>
          <a:bodyPr/>
          <a:lstStyle/>
          <a:p>
            <a:fld id="{6727E6FD-0BBF-47C2-908F-294A8D506B39}" type="datetimeFigureOut">
              <a:rPr lang="en-US" smtClean="0"/>
              <a:t>5/17/2025</a:t>
            </a:fld>
            <a:endParaRPr lang="en-US"/>
          </a:p>
        </p:txBody>
      </p:sp>
      <p:sp>
        <p:nvSpPr>
          <p:cNvPr id="6" name="Footer Placeholder 5">
            <a:extLst>
              <a:ext uri="{FF2B5EF4-FFF2-40B4-BE49-F238E27FC236}">
                <a16:creationId xmlns:a16="http://schemas.microsoft.com/office/drawing/2014/main" id="{A627F80C-E37C-7D64-7244-E0EBDBB9C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C884A-DC6D-7BE8-E202-3D21D2370FB5}"/>
              </a:ext>
            </a:extLst>
          </p:cNvPr>
          <p:cNvSpPr>
            <a:spLocks noGrp="1"/>
          </p:cNvSpPr>
          <p:nvPr>
            <p:ph type="sldNum" sz="quarter" idx="12"/>
          </p:nvPr>
        </p:nvSpPr>
        <p:spPr/>
        <p:txBody>
          <a:bodyPr/>
          <a:lstStyle/>
          <a:p>
            <a:fld id="{41A11DF4-D956-4D2A-ABF2-088B89E7B0EE}" type="slidenum">
              <a:rPr lang="en-US" smtClean="0"/>
              <a:t>‹#›</a:t>
            </a:fld>
            <a:endParaRPr lang="en-US"/>
          </a:p>
        </p:txBody>
      </p:sp>
    </p:spTree>
    <p:extLst>
      <p:ext uri="{BB962C8B-B14F-4D97-AF65-F5344CB8AC3E}">
        <p14:creationId xmlns:p14="http://schemas.microsoft.com/office/powerpoint/2010/main" val="107649103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C02A99-5452-322A-2E2D-1F2F5A314E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24DE5B-7B29-F7FA-AB26-8A5F62CD02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00B5D-CBFD-4C45-F537-3FC8B8A826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27E6FD-0BBF-47C2-908F-294A8D506B39}" type="datetimeFigureOut">
              <a:rPr lang="en-US" smtClean="0"/>
              <a:t>5/17/2025</a:t>
            </a:fld>
            <a:endParaRPr lang="en-US"/>
          </a:p>
        </p:txBody>
      </p:sp>
      <p:sp>
        <p:nvSpPr>
          <p:cNvPr id="5" name="Footer Placeholder 4">
            <a:extLst>
              <a:ext uri="{FF2B5EF4-FFF2-40B4-BE49-F238E27FC236}">
                <a16:creationId xmlns:a16="http://schemas.microsoft.com/office/drawing/2014/main" id="{197E9D91-B74E-A3DC-FB20-828390676C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93E5711-0E72-6EF4-2483-6AFB8BFB3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A11DF4-D956-4D2A-ABF2-088B89E7B0EE}" type="slidenum">
              <a:rPr lang="en-US" smtClean="0"/>
              <a:t>‹#›</a:t>
            </a:fld>
            <a:endParaRPr lang="en-US"/>
          </a:p>
        </p:txBody>
      </p:sp>
    </p:spTree>
    <p:extLst>
      <p:ext uri="{BB962C8B-B14F-4D97-AF65-F5344CB8AC3E}">
        <p14:creationId xmlns:p14="http://schemas.microsoft.com/office/powerpoint/2010/main" val="556040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4706F-A472-A6B0-31F2-DB19C65E8E3C}"/>
              </a:ext>
            </a:extLst>
          </p:cNvPr>
          <p:cNvSpPr txBox="1"/>
          <p:nvPr/>
        </p:nvSpPr>
        <p:spPr>
          <a:xfrm>
            <a:off x="737256" y="2413105"/>
            <a:ext cx="5483802" cy="707886"/>
          </a:xfrm>
          <a:prstGeom prst="rect">
            <a:avLst/>
          </a:prstGeom>
          <a:noFill/>
        </p:spPr>
        <p:txBody>
          <a:bodyPr wrap="square">
            <a:spAutoFit/>
          </a:bodyPr>
          <a:lstStyle/>
          <a:p>
            <a:pPr defTabSz="1219170">
              <a:buClr>
                <a:srgbClr val="000000"/>
              </a:buClr>
            </a:pPr>
            <a:r>
              <a:rPr lang="en-US" sz="4000" b="1" kern="0" dirty="0">
                <a:solidFill>
                  <a:srgbClr val="00002A"/>
                </a:solidFill>
                <a:highlight>
                  <a:srgbClr val="FFFFFF"/>
                </a:highlight>
                <a:latin typeface="Segoe UI" panose="020B0502040204020203" pitchFamily="34" charset="0"/>
                <a:ea typeface="Fira Sans Extra Condensed SemiBold"/>
                <a:cs typeface="Segoe UI" panose="020B0502040204020203" pitchFamily="34" charset="0"/>
                <a:sym typeface="Fira Sans Extra Condensed SemiBold"/>
              </a:rPr>
              <a:t>CLOUD COMPUTING</a:t>
            </a:r>
          </a:p>
        </p:txBody>
      </p:sp>
      <p:sp>
        <p:nvSpPr>
          <p:cNvPr id="7" name="TextBox 6">
            <a:extLst>
              <a:ext uri="{FF2B5EF4-FFF2-40B4-BE49-F238E27FC236}">
                <a16:creationId xmlns:a16="http://schemas.microsoft.com/office/drawing/2014/main" id="{8943C195-B49E-D1DF-C48F-D8ABB6EC2527}"/>
              </a:ext>
            </a:extLst>
          </p:cNvPr>
          <p:cNvSpPr txBox="1"/>
          <p:nvPr/>
        </p:nvSpPr>
        <p:spPr>
          <a:xfrm>
            <a:off x="5815585" y="138556"/>
            <a:ext cx="6094268" cy="923330"/>
          </a:xfrm>
          <a:prstGeom prst="rect">
            <a:avLst/>
          </a:prstGeom>
          <a:noFill/>
        </p:spPr>
        <p:txBody>
          <a:bodyPr wrap="square">
            <a:spAutoFit/>
          </a:bodyPr>
          <a:lstStyle/>
          <a:p>
            <a:pPr algn="r"/>
            <a:r>
              <a:rPr lang="en-US" sz="1800" b="1" dirty="0">
                <a:latin typeface="Segoe UI" panose="020B0502040204020203" pitchFamily="34" charset="0"/>
                <a:cs typeface="Segoe UI" panose="020B0502040204020203" pitchFamily="34" charset="0"/>
              </a:rPr>
              <a:t>Group:</a:t>
            </a:r>
            <a:r>
              <a:rPr lang="en-US" sz="1800" dirty="0">
                <a:latin typeface="Segoe UI" panose="020B0502040204020203" pitchFamily="34" charset="0"/>
                <a:cs typeface="Segoe UI" panose="020B0502040204020203" pitchFamily="34" charset="0"/>
              </a:rPr>
              <a:t> 1</a:t>
            </a:r>
          </a:p>
          <a:p>
            <a:pPr algn="r"/>
            <a:r>
              <a:rPr lang="en-US" sz="1800" b="1" dirty="0">
                <a:latin typeface="Segoe UI" panose="020B0502040204020203" pitchFamily="34" charset="0"/>
                <a:cs typeface="Segoe UI" panose="020B0502040204020203" pitchFamily="34" charset="0"/>
              </a:rPr>
              <a:t>Class: </a:t>
            </a:r>
            <a:r>
              <a:rPr lang="en-US" sz="1800" dirty="0">
                <a:latin typeface="Segoe UI" panose="020B0502040204020203" pitchFamily="34" charset="0"/>
                <a:cs typeface="Segoe UI" panose="020B0502040204020203" pitchFamily="34" charset="0"/>
              </a:rPr>
              <a:t>65.CNTT-4</a:t>
            </a:r>
            <a:r>
              <a:rPr lang="en-US" sz="1800" b="1" dirty="0">
                <a:latin typeface="Segoe UI" panose="020B0502040204020203" pitchFamily="34" charset="0"/>
                <a:cs typeface="Segoe UI" panose="020B0502040204020203" pitchFamily="34" charset="0"/>
              </a:rPr>
              <a:t> </a:t>
            </a:r>
          </a:p>
          <a:p>
            <a:pPr algn="r"/>
            <a:r>
              <a:rPr lang="en-US" sz="1800" b="1" dirty="0">
                <a:latin typeface="Segoe UI" panose="020B0502040204020203" pitchFamily="34" charset="0"/>
                <a:cs typeface="Segoe UI" panose="020B0502040204020203" pitchFamily="34" charset="0"/>
              </a:rPr>
              <a:t>Lecturer: </a:t>
            </a:r>
            <a:r>
              <a:rPr lang="en-US" sz="1800" dirty="0">
                <a:latin typeface="Segoe UI" panose="020B0502040204020203" pitchFamily="34" charset="0"/>
                <a:cs typeface="Segoe UI" panose="020B0502040204020203" pitchFamily="34" charset="0"/>
              </a:rPr>
              <a:t>Ha </a:t>
            </a:r>
            <a:r>
              <a:rPr lang="en-US" sz="1800" dirty="0" err="1">
                <a:latin typeface="Segoe UI" panose="020B0502040204020203" pitchFamily="34" charset="0"/>
                <a:cs typeface="Segoe UI" panose="020B0502040204020203" pitchFamily="34" charset="0"/>
              </a:rPr>
              <a:t>Thi</a:t>
            </a:r>
            <a:r>
              <a:rPr lang="en-US" sz="1800" dirty="0">
                <a:latin typeface="Segoe UI" panose="020B0502040204020203" pitchFamily="34" charset="0"/>
                <a:cs typeface="Segoe UI" panose="020B0502040204020203" pitchFamily="34" charset="0"/>
              </a:rPr>
              <a:t> Thanh Nga</a:t>
            </a:r>
            <a:r>
              <a:rPr lang="en-US" sz="1800" b="1" dirty="0">
                <a:latin typeface="Segoe UI" panose="020B0502040204020203" pitchFamily="34" charset="0"/>
                <a:cs typeface="Segoe UI" panose="020B0502040204020203" pitchFamily="34" charset="0"/>
              </a:rPr>
              <a:t> </a:t>
            </a:r>
            <a:endParaRPr lang="en-US" sz="18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F77C17F-FF54-4E4D-2C3C-D3E1FEDAF0D2}"/>
              </a:ext>
            </a:extLst>
          </p:cNvPr>
          <p:cNvSpPr txBox="1"/>
          <p:nvPr/>
        </p:nvSpPr>
        <p:spPr>
          <a:xfrm>
            <a:off x="737256" y="3288139"/>
            <a:ext cx="5483802" cy="1077218"/>
          </a:xfrm>
          <a:prstGeom prst="rect">
            <a:avLst/>
          </a:prstGeom>
          <a:noFill/>
        </p:spPr>
        <p:txBody>
          <a:bodyPr wrap="square">
            <a:spAutoFit/>
          </a:bodyPr>
          <a:lstStyle/>
          <a:p>
            <a:r>
              <a:rPr lang="en-US" sz="32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p:txBody>
      </p:sp>
      <p:cxnSp>
        <p:nvCxnSpPr>
          <p:cNvPr id="10" name="Straight Connector 9">
            <a:extLst>
              <a:ext uri="{FF2B5EF4-FFF2-40B4-BE49-F238E27FC236}">
                <a16:creationId xmlns:a16="http://schemas.microsoft.com/office/drawing/2014/main" id="{9DE344FC-9E6D-9D84-62F2-E09F7035E8A1}"/>
              </a:ext>
            </a:extLst>
          </p:cNvPr>
          <p:cNvCxnSpPr>
            <a:cxnSpLocks/>
          </p:cNvCxnSpPr>
          <p:nvPr/>
        </p:nvCxnSpPr>
        <p:spPr>
          <a:xfrm>
            <a:off x="471948" y="1229033"/>
            <a:ext cx="11297265"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6">
            <a:extLst>
              <a:ext uri="{FF2B5EF4-FFF2-40B4-BE49-F238E27FC236}">
                <a16:creationId xmlns:a16="http://schemas.microsoft.com/office/drawing/2014/main" id="{F0922DE4-16C2-ECA8-EC15-D51677277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531" y="1602498"/>
            <a:ext cx="5483803" cy="402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282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38EE6-B5CB-F72D-F434-B109C427420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D4B6838-7B80-EAC1-5137-773CAA62B4FB}"/>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54126A0-5B3B-DE6E-9BF7-D528366EDCC1}"/>
              </a:ext>
            </a:extLst>
          </p:cNvPr>
          <p:cNvSpPr txBox="1"/>
          <p:nvPr/>
        </p:nvSpPr>
        <p:spPr>
          <a:xfrm>
            <a:off x="344129" y="265006"/>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Public Cloud</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3" name="Picture 2" descr="A diagram of a cloud&#10;&#10;AI-generated content may be incorrect.">
            <a:extLst>
              <a:ext uri="{FF2B5EF4-FFF2-40B4-BE49-F238E27FC236}">
                <a16:creationId xmlns:a16="http://schemas.microsoft.com/office/drawing/2014/main" id="{16BAE5C7-E897-6B7F-2DEB-56468431D25D}"/>
              </a:ext>
            </a:extLst>
          </p:cNvPr>
          <p:cNvPicPr>
            <a:picLocks noChangeAspect="1"/>
          </p:cNvPicPr>
          <p:nvPr/>
        </p:nvPicPr>
        <p:blipFill>
          <a:blip r:embed="rId3"/>
          <a:stretch>
            <a:fillRect/>
          </a:stretch>
        </p:blipFill>
        <p:spPr>
          <a:xfrm>
            <a:off x="2381250" y="1233796"/>
            <a:ext cx="7429500" cy="5192144"/>
          </a:xfrm>
          <a:prstGeom prst="rect">
            <a:avLst/>
          </a:prstGeom>
        </p:spPr>
      </p:pic>
    </p:spTree>
    <p:extLst>
      <p:ext uri="{BB962C8B-B14F-4D97-AF65-F5344CB8AC3E}">
        <p14:creationId xmlns:p14="http://schemas.microsoft.com/office/powerpoint/2010/main" val="32928232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13F1F-4917-1534-51B3-6EC99729372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25A1015-31A1-5E23-6558-4FE23902B96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9A03F7E-9ED8-3271-C799-1C3F74D78F8C}"/>
              </a:ext>
            </a:extLst>
          </p:cNvPr>
          <p:cNvSpPr txBox="1"/>
          <p:nvPr/>
        </p:nvSpPr>
        <p:spPr>
          <a:xfrm>
            <a:off x="344129" y="265006"/>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Private Cloud</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B4930C30-79BA-FA82-FE5C-6544106B9D2C}"/>
              </a:ext>
            </a:extLst>
          </p:cNvPr>
          <p:cNvSpPr txBox="1"/>
          <p:nvPr/>
        </p:nvSpPr>
        <p:spPr>
          <a:xfrm>
            <a:off x="1280679" y="2139618"/>
            <a:ext cx="6094268" cy="1785104"/>
          </a:xfrm>
          <a:prstGeom prst="rect">
            <a:avLst/>
          </a:prstGeom>
          <a:noFill/>
        </p:spPr>
        <p:txBody>
          <a:bodyPr wrap="square">
            <a:spAutoFit/>
          </a:bodyPr>
          <a:lstStyle/>
          <a:p>
            <a:pPr rtl="0" fontAlgn="base"/>
            <a:r>
              <a:rPr lang="en-US" sz="2200" b="0" i="0" u="none" strike="noStrike" dirty="0">
                <a:solidFill>
                  <a:srgbClr val="000000"/>
                </a:solidFill>
                <a:effectLst/>
                <a:latin typeface="Segoe UI" panose="020B0502040204020203" pitchFamily="34" charset="0"/>
                <a:cs typeface="Segoe UI" panose="020B0502040204020203" pitchFamily="34" charset="0"/>
              </a:rPr>
              <a:t>Exclusive Infrastructure</a:t>
            </a:r>
          </a:p>
          <a:p>
            <a:pPr rtl="0" fontAlgn="base"/>
            <a:endParaRPr lang="en-US" sz="2200" i="0" u="none" strike="noStrike" dirty="0">
              <a:solidFill>
                <a:srgbClr val="000000"/>
              </a:solidFill>
              <a:latin typeface="Segoe UI" panose="020B0502040204020203" pitchFamily="34" charset="0"/>
              <a:cs typeface="Segoe UI" panose="020B0502040204020203" pitchFamily="34" charset="0"/>
            </a:endParaRPr>
          </a:p>
          <a:p>
            <a:pPr rtl="0" fontAlgn="base"/>
            <a:r>
              <a:rPr lang="en-US" sz="2200" b="0" i="0" u="none" strike="noStrike" dirty="0">
                <a:solidFill>
                  <a:srgbClr val="000000"/>
                </a:solidFill>
                <a:effectLst/>
                <a:latin typeface="Segoe UI" panose="020B0502040204020203" pitchFamily="34" charset="0"/>
                <a:cs typeface="Segoe UI" panose="020B0502040204020203" pitchFamily="34" charset="0"/>
              </a:rPr>
              <a:t>Enhanced Security</a:t>
            </a:r>
          </a:p>
          <a:p>
            <a:pPr rtl="0" fontAlgn="base"/>
            <a:endParaRPr lang="en-US" sz="2200" b="0" i="0" u="none" strike="noStrike" dirty="0">
              <a:solidFill>
                <a:srgbClr val="000000"/>
              </a:solidFill>
              <a:effectLst/>
              <a:latin typeface="Segoe UI" panose="020B0502040204020203" pitchFamily="34" charset="0"/>
              <a:cs typeface="Segoe UI" panose="020B0502040204020203" pitchFamily="34" charset="0"/>
            </a:endParaRPr>
          </a:p>
          <a:p>
            <a:pPr rtl="0" fontAlgn="base"/>
            <a:r>
              <a:rPr lang="en-US" sz="2200" b="0" i="0" u="none" strike="noStrike" dirty="0">
                <a:solidFill>
                  <a:srgbClr val="000000"/>
                </a:solidFill>
                <a:effectLst/>
                <a:latin typeface="Segoe UI" panose="020B0502040204020203" pitchFamily="34" charset="0"/>
                <a:cs typeface="Segoe UI" panose="020B0502040204020203" pitchFamily="34" charset="0"/>
              </a:rPr>
              <a:t>Customizable Environment</a:t>
            </a:r>
          </a:p>
        </p:txBody>
      </p:sp>
      <p:pic>
        <p:nvPicPr>
          <p:cNvPr id="5122" name="Picture 2">
            <a:extLst>
              <a:ext uri="{FF2B5EF4-FFF2-40B4-BE49-F238E27FC236}">
                <a16:creationId xmlns:a16="http://schemas.microsoft.com/office/drawing/2014/main" id="{BCB0D9A3-6D43-85C5-A4C9-402201E67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32" y="966684"/>
            <a:ext cx="5425377" cy="5425377"/>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0A030B1C-39B1-1EF6-974D-BD5D4836D505}"/>
              </a:ext>
            </a:extLst>
          </p:cNvPr>
          <p:cNvSpPr/>
          <p:nvPr/>
        </p:nvSpPr>
        <p:spPr>
          <a:xfrm>
            <a:off x="852859" y="2278674"/>
            <a:ext cx="412009" cy="12309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A7E627A-E25C-C761-7C50-D9A465E15E11}"/>
              </a:ext>
            </a:extLst>
          </p:cNvPr>
          <p:cNvSpPr/>
          <p:nvPr/>
        </p:nvSpPr>
        <p:spPr>
          <a:xfrm>
            <a:off x="852857" y="3641193"/>
            <a:ext cx="412009" cy="12309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2B682A4-B868-C104-6F0C-3EEB156FD503}"/>
              </a:ext>
            </a:extLst>
          </p:cNvPr>
          <p:cNvSpPr/>
          <p:nvPr/>
        </p:nvSpPr>
        <p:spPr>
          <a:xfrm>
            <a:off x="852858" y="2970624"/>
            <a:ext cx="412009" cy="12309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48700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0D5FF-598F-77E7-518A-D56598D9987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7A45B42-045F-8B35-79E9-3A31297B31CE}"/>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47C3F0B-C49D-0284-01DD-591D14B67B4E}"/>
              </a:ext>
            </a:extLst>
          </p:cNvPr>
          <p:cNvSpPr txBox="1"/>
          <p:nvPr/>
        </p:nvSpPr>
        <p:spPr>
          <a:xfrm>
            <a:off x="344129" y="265006"/>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Hybrid Cloud</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6146" name="Picture 2">
            <a:extLst>
              <a:ext uri="{FF2B5EF4-FFF2-40B4-BE49-F238E27FC236}">
                <a16:creationId xmlns:a16="http://schemas.microsoft.com/office/drawing/2014/main" id="{02447AD3-2F2F-2D35-E2E9-329DA8632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251" y="1322861"/>
            <a:ext cx="7027497" cy="476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9180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5451-747D-8BC1-BBF4-FCF1AF2389B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11CB3F7-0126-81F3-10EA-6687F9B7151C}"/>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E59E91F-3014-FAB4-7ACA-6E1585552CFA}"/>
              </a:ext>
            </a:extLst>
          </p:cNvPr>
          <p:cNvSpPr txBox="1"/>
          <p:nvPr/>
        </p:nvSpPr>
        <p:spPr>
          <a:xfrm>
            <a:off x="344129" y="265006"/>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Multi-Cloud</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7170" name="Picture 2">
            <a:extLst>
              <a:ext uri="{FF2B5EF4-FFF2-40B4-BE49-F238E27FC236}">
                <a16:creationId xmlns:a16="http://schemas.microsoft.com/office/drawing/2014/main" id="{82E28279-54AB-D1BD-1AA3-2765F8728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562" y="1125418"/>
            <a:ext cx="9803423" cy="551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6192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315C-C961-5FD6-533A-A3E8B274577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8C77EEF-62EE-B895-E674-75CF5074DAB5}"/>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4F61BDEF-7E5E-30E3-8294-28755952D8AD}"/>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bg1"/>
                </a:solidFill>
                <a:latin typeface="Segoe UI Semibold" panose="020B0702040204020203" pitchFamily="34" charset="0"/>
                <a:cs typeface="Segoe UI Semibold" panose="020B0702040204020203" pitchFamily="34" charset="0"/>
              </a:rPr>
              <a:t>03</a:t>
            </a:r>
          </a:p>
        </p:txBody>
      </p:sp>
      <p:sp>
        <p:nvSpPr>
          <p:cNvPr id="4" name="TextBox 3">
            <a:extLst>
              <a:ext uri="{FF2B5EF4-FFF2-40B4-BE49-F238E27FC236}">
                <a16:creationId xmlns:a16="http://schemas.microsoft.com/office/drawing/2014/main" id="{E904F926-66B1-CDD6-6326-49D48E7C981F}"/>
              </a:ext>
            </a:extLst>
          </p:cNvPr>
          <p:cNvSpPr txBox="1"/>
          <p:nvPr/>
        </p:nvSpPr>
        <p:spPr>
          <a:xfrm>
            <a:off x="447367" y="2829401"/>
            <a:ext cx="4872778" cy="1477328"/>
          </a:xfrm>
          <a:prstGeom prst="rect">
            <a:avLst/>
          </a:prstGeom>
          <a:noFill/>
        </p:spPr>
        <p:txBody>
          <a:bodyPr wrap="square">
            <a:spAutoFit/>
          </a:bodyPr>
          <a:lstStyle/>
          <a:p>
            <a:r>
              <a:rPr lang="en-US" sz="4500" b="0" i="0" dirty="0">
                <a:solidFill>
                  <a:srgbClr val="111111"/>
                </a:solidFill>
                <a:effectLst/>
                <a:latin typeface="Segoe UI Semibold" panose="020B0702040204020203" pitchFamily="34" charset="0"/>
                <a:cs typeface="Segoe UI Semibold" panose="020B0702040204020203" pitchFamily="34" charset="0"/>
              </a:rPr>
              <a:t>Application of </a:t>
            </a:r>
            <a:r>
              <a:rPr lang="en-US" sz="4500" b="0" i="0" dirty="0">
                <a:solidFill>
                  <a:schemeClr val="bg2">
                    <a:lumMod val="50000"/>
                  </a:schemeClr>
                </a:solidFill>
                <a:effectLst/>
                <a:latin typeface="Segoe UI Semibold" panose="020B0702040204020203" pitchFamily="34" charset="0"/>
                <a:cs typeface="Segoe UI Semibold" panose="020B0702040204020203" pitchFamily="34" charset="0"/>
              </a:rPr>
              <a:t>Cloud Computing</a:t>
            </a:r>
            <a:endParaRPr kumimoji="0" lang="en-US" sz="4500" b="1" i="0" u="none" strike="noStrike" kern="0" cap="none" spc="0" normalizeH="0" baseline="0" noProof="0" dirty="0">
              <a:ln>
                <a:noFill/>
              </a:ln>
              <a:solidFill>
                <a:schemeClr val="bg2">
                  <a:lumMod val="50000"/>
                </a:schemeClr>
              </a:solidFill>
              <a:effectLst/>
              <a:uLnTx/>
              <a:uFillTx/>
              <a:latin typeface="Segoe UI Semibold" panose="020B0702040204020203" pitchFamily="34" charset="0"/>
              <a:cs typeface="Segoe UI Semibold" panose="020B0702040204020203" pitchFamily="34" charset="0"/>
              <a:sym typeface="Figtree"/>
            </a:endParaRPr>
          </a:p>
        </p:txBody>
      </p:sp>
      <p:sp>
        <p:nvSpPr>
          <p:cNvPr id="9" name="TextBox 8">
            <a:extLst>
              <a:ext uri="{FF2B5EF4-FFF2-40B4-BE49-F238E27FC236}">
                <a16:creationId xmlns:a16="http://schemas.microsoft.com/office/drawing/2014/main" id="{C8F6590E-3CF9-2D11-0004-34238930DAE4}"/>
              </a:ext>
            </a:extLst>
          </p:cNvPr>
          <p:cNvSpPr txBox="1">
            <a:spLocks noGrp="1" noRot="1" noMove="1" noResize="1" noEditPoints="1" noAdjustHandles="1" noChangeArrowheads="1" noChangeShapeType="1"/>
          </p:cNvSpPr>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8194" name="Picture 2">
            <a:extLst>
              <a:ext uri="{FF2B5EF4-FFF2-40B4-BE49-F238E27FC236}">
                <a16:creationId xmlns:a16="http://schemas.microsoft.com/office/drawing/2014/main" id="{2AB49926-3B2B-A118-40F4-BAB2FFFE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156" y="1274879"/>
            <a:ext cx="6365628" cy="430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90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497CC-E6C2-2322-5001-24BD5FCB89D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373F1CD-8894-9FB3-4093-34EF5A5E1EDF}"/>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57046D2-4DDC-9A7D-0BBF-A48034D4B03D}"/>
              </a:ext>
            </a:extLst>
          </p:cNvPr>
          <p:cNvSpPr txBox="1"/>
          <p:nvPr/>
        </p:nvSpPr>
        <p:spPr>
          <a:xfrm>
            <a:off x="333738" y="220710"/>
            <a:ext cx="7408607" cy="477054"/>
          </a:xfrm>
          <a:prstGeom prst="rect">
            <a:avLst/>
          </a:prstGeom>
          <a:noFill/>
        </p:spPr>
        <p:txBody>
          <a:bodyPr wrap="square">
            <a:spAutoFit/>
          </a:bodyPr>
          <a:lstStyle/>
          <a:p>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 </a:t>
            </a:r>
            <a:r>
              <a:rPr lang="en-US" sz="2500" b="1" dirty="0">
                <a:latin typeface="Segoe UI Semibold" panose="020B0502040204020203" pitchFamily="34" charset="0"/>
                <a:cs typeface="Segoe UI Semibold" panose="020B0502040204020203" pitchFamily="34" charset="0"/>
              </a:rPr>
              <a:t>for Students</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1026" name="Picture 2">
            <a:extLst>
              <a:ext uri="{FF2B5EF4-FFF2-40B4-BE49-F238E27FC236}">
                <a16:creationId xmlns:a16="http://schemas.microsoft.com/office/drawing/2014/main" id="{447E73BB-8423-1889-52D1-CCE6815E7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0139" y="1247240"/>
            <a:ext cx="6086279" cy="43635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58624E-08E5-8822-FB06-BF13AB22F2D5}"/>
              </a:ext>
            </a:extLst>
          </p:cNvPr>
          <p:cNvSpPr txBox="1"/>
          <p:nvPr/>
        </p:nvSpPr>
        <p:spPr>
          <a:xfrm>
            <a:off x="447367" y="1859339"/>
            <a:ext cx="5332772" cy="3139321"/>
          </a:xfrm>
          <a:prstGeom prst="rect">
            <a:avLst/>
          </a:prstGeom>
          <a:noFill/>
        </p:spPr>
        <p:txBody>
          <a:bodyPr wrap="square">
            <a:spAutoFit/>
          </a:bodyPr>
          <a:lstStyle/>
          <a:p>
            <a:r>
              <a:rPr lang="en-US" sz="2200" dirty="0">
                <a:latin typeface="Segoe UI" panose="020B0502040204020203" pitchFamily="34" charset="0"/>
                <a:cs typeface="Segoe UI" panose="020B0502040204020203" pitchFamily="34" charset="0"/>
              </a:rPr>
              <a:t>Google Drive: Store assignments, share projects.</a:t>
            </a:r>
          </a:p>
          <a:p>
            <a:r>
              <a:rPr lang="en-US" sz="2200" dirty="0">
                <a:latin typeface="Segoe UI" panose="020B0502040204020203" pitchFamily="34" charset="0"/>
                <a:cs typeface="Segoe UI" panose="020B0502040204020203" pitchFamily="34" charset="0"/>
              </a:rPr>
              <a:t> </a:t>
            </a:r>
          </a:p>
          <a:p>
            <a:r>
              <a:rPr lang="en-US" sz="2200" dirty="0">
                <a:latin typeface="Segoe UI" panose="020B0502040204020203" pitchFamily="34" charset="0"/>
                <a:cs typeface="Segoe UI" panose="020B0502040204020203" pitchFamily="34" charset="0"/>
              </a:rPr>
              <a:t>Google Classroom: Access lessons, collaborate online.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GitHub: Code management. </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Canva: Create presentations easily.</a:t>
            </a:r>
          </a:p>
        </p:txBody>
      </p:sp>
    </p:spTree>
    <p:extLst>
      <p:ext uri="{BB962C8B-B14F-4D97-AF65-F5344CB8AC3E}">
        <p14:creationId xmlns:p14="http://schemas.microsoft.com/office/powerpoint/2010/main" val="637786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E5E0E-5B36-3CBA-531C-E7AD51962244}"/>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9D823B2-DF36-E411-EE24-0477DCAD6E0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745E911-DBE0-B562-9BB6-E1D5F93CE5D2}"/>
              </a:ext>
            </a:extLst>
          </p:cNvPr>
          <p:cNvSpPr txBox="1"/>
          <p:nvPr/>
        </p:nvSpPr>
        <p:spPr>
          <a:xfrm>
            <a:off x="333738" y="220710"/>
            <a:ext cx="7408607" cy="477054"/>
          </a:xfrm>
          <a:prstGeom prst="rect">
            <a:avLst/>
          </a:prstGeom>
          <a:noFill/>
        </p:spPr>
        <p:txBody>
          <a:bodyPr wrap="square">
            <a:spAutoFit/>
          </a:bodyPr>
          <a:lstStyle/>
          <a:p>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 </a:t>
            </a:r>
            <a:r>
              <a:rPr lang="en-US" sz="2500" b="1" dirty="0">
                <a:latin typeface="Segoe UI Semibold" panose="020B0502040204020203" pitchFamily="34" charset="0"/>
                <a:cs typeface="Segoe UI Semibold" panose="020B0502040204020203" pitchFamily="34" charset="0"/>
              </a:rPr>
              <a:t>for Employees</a:t>
            </a:r>
            <a:endParaRPr lang="en-US" sz="2500" b="1"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EFB0B9A5-894E-8911-5EC7-115BE6CDB83B}"/>
              </a:ext>
            </a:extLst>
          </p:cNvPr>
          <p:cNvSpPr txBox="1"/>
          <p:nvPr/>
        </p:nvSpPr>
        <p:spPr>
          <a:xfrm>
            <a:off x="447367" y="1859339"/>
            <a:ext cx="5332772" cy="2123658"/>
          </a:xfrm>
          <a:prstGeom prst="rect">
            <a:avLst/>
          </a:prstGeom>
          <a:noFill/>
        </p:spPr>
        <p:txBody>
          <a:bodyPr wrap="square">
            <a:spAutoFit/>
          </a:bodyPr>
          <a:lstStyle/>
          <a:p>
            <a:pPr rtl="0">
              <a:buNone/>
            </a:pPr>
            <a:r>
              <a:rPr lang="en-US" sz="2200" i="0" u="none" strike="noStrike" dirty="0">
                <a:effectLst/>
                <a:latin typeface="Segoe UI" panose="020B0502040204020203" pitchFamily="34" charset="0"/>
                <a:cs typeface="Segoe UI" panose="020B0502040204020203" pitchFamily="34" charset="0"/>
              </a:rPr>
              <a:t>Zoom: Online meetings</a:t>
            </a:r>
          </a:p>
          <a:p>
            <a:pPr rtl="0">
              <a:buNone/>
            </a:pPr>
            <a:r>
              <a:rPr lang="en-US" sz="2200" i="0" u="none" strike="noStrike" dirty="0">
                <a:effectLst/>
                <a:latin typeface="Segoe UI" panose="020B0502040204020203" pitchFamily="34" charset="0"/>
                <a:cs typeface="Segoe UI" panose="020B0502040204020203" pitchFamily="34" charset="0"/>
              </a:rPr>
              <a:t> </a:t>
            </a:r>
          </a:p>
          <a:p>
            <a:pPr rtl="0">
              <a:buNone/>
            </a:pPr>
            <a:r>
              <a:rPr lang="en-US" sz="2200" i="0" u="none" strike="noStrike" dirty="0">
                <a:effectLst/>
                <a:latin typeface="Segoe UI" panose="020B0502040204020203" pitchFamily="34" charset="0"/>
                <a:cs typeface="Segoe UI" panose="020B0502040204020203" pitchFamily="34" charset="0"/>
              </a:rPr>
              <a:t>Dropbox: Access files anywhere</a:t>
            </a:r>
          </a:p>
          <a:p>
            <a:pPr rtl="0">
              <a:buNone/>
            </a:pPr>
            <a:endParaRPr lang="en-US" sz="2200" dirty="0">
              <a:latin typeface="Segoe UI" panose="020B0502040204020203" pitchFamily="34" charset="0"/>
              <a:cs typeface="Segoe UI" panose="020B0502040204020203" pitchFamily="34" charset="0"/>
            </a:endParaRPr>
          </a:p>
          <a:p>
            <a:r>
              <a:rPr lang="en-US" sz="2200" i="0" u="none" strike="noStrike" dirty="0">
                <a:effectLst/>
                <a:latin typeface="Segoe UI" panose="020B0502040204020203" pitchFamily="34" charset="0"/>
                <a:cs typeface="Segoe UI" panose="020B0502040204020203" pitchFamily="34" charset="0"/>
              </a:rPr>
              <a:t>GitLab</a:t>
            </a:r>
            <a:r>
              <a:rPr lang="en-US" sz="2200" dirty="0">
                <a:latin typeface="Segoe UI" panose="020B0502040204020203" pitchFamily="34" charset="0"/>
                <a:cs typeface="Segoe UI" panose="020B0502040204020203" pitchFamily="34" charset="0"/>
              </a:rPr>
              <a:t>: Manage code and automate DevOps workflows</a:t>
            </a:r>
            <a:endParaRPr lang="en-US" sz="2200" i="0" u="none" strike="noStrike" dirty="0">
              <a:effectLst/>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3434257B-0A9F-AB3B-E0A9-E916A20E5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772" y="1267283"/>
            <a:ext cx="5908782" cy="475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668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CD134-343E-CD71-A693-7950BBEE5F9C}"/>
            </a:ext>
          </a:extLst>
        </p:cNvPr>
        <p:cNvGrpSpPr/>
        <p:nvPr/>
      </p:nvGrpSpPr>
      <p:grpSpPr>
        <a:xfrm>
          <a:off x="0" y="0"/>
          <a:ext cx="0" cy="0"/>
          <a:chOff x="0" y="0"/>
          <a:chExt cx="0" cy="0"/>
        </a:xfrm>
      </p:grpSpPr>
      <p:pic>
        <p:nvPicPr>
          <p:cNvPr id="21" name="Picture 20" descr="A group of people sitting at a desk with computers connected to them&#10;&#10;AI-generated content may be incorrect.">
            <a:extLst>
              <a:ext uri="{FF2B5EF4-FFF2-40B4-BE49-F238E27FC236}">
                <a16:creationId xmlns:a16="http://schemas.microsoft.com/office/drawing/2014/main" id="{13CD0181-E687-8CB4-3B88-5ED41FD5F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872" y="753593"/>
            <a:ext cx="6681354" cy="5822119"/>
          </a:xfrm>
          <a:prstGeom prst="rect">
            <a:avLst/>
          </a:prstGeom>
        </p:spPr>
      </p:pic>
      <p:cxnSp>
        <p:nvCxnSpPr>
          <p:cNvPr id="10" name="Straight Connector 9">
            <a:extLst>
              <a:ext uri="{FF2B5EF4-FFF2-40B4-BE49-F238E27FC236}">
                <a16:creationId xmlns:a16="http://schemas.microsoft.com/office/drawing/2014/main" id="{2F87FE87-474A-715E-9F3C-48091BDE1B08}"/>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4D696C0F-967E-F7F3-01C9-7CD25EAC65F5}"/>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bg1"/>
                </a:solidFill>
                <a:latin typeface="Segoe UI Semibold" panose="020B0702040204020203" pitchFamily="34" charset="0"/>
                <a:cs typeface="Segoe UI Semibold" panose="020B0702040204020203" pitchFamily="34" charset="0"/>
              </a:rPr>
              <a:t>04</a:t>
            </a:r>
          </a:p>
        </p:txBody>
      </p:sp>
      <p:sp>
        <p:nvSpPr>
          <p:cNvPr id="4" name="TextBox 3">
            <a:extLst>
              <a:ext uri="{FF2B5EF4-FFF2-40B4-BE49-F238E27FC236}">
                <a16:creationId xmlns:a16="http://schemas.microsoft.com/office/drawing/2014/main" id="{F9411757-5C9B-2639-253F-1A9CDCCB342E}"/>
              </a:ext>
            </a:extLst>
          </p:cNvPr>
          <p:cNvSpPr txBox="1"/>
          <p:nvPr/>
        </p:nvSpPr>
        <p:spPr>
          <a:xfrm>
            <a:off x="447367" y="2942083"/>
            <a:ext cx="4872778" cy="1477328"/>
          </a:xfrm>
          <a:prstGeom prst="rect">
            <a:avLst/>
          </a:prstGeom>
          <a:noFill/>
        </p:spPr>
        <p:txBody>
          <a:bodyPr wrap="square">
            <a:spAutoFit/>
          </a:bodyPr>
          <a:lstStyle/>
          <a:p>
            <a:r>
              <a:rPr lang="en-US" sz="4500" b="0" i="0" dirty="0">
                <a:solidFill>
                  <a:srgbClr val="111111"/>
                </a:solidFill>
                <a:effectLst/>
                <a:latin typeface="Segoe UI Semibold" panose="020B0702040204020203" pitchFamily="34" charset="0"/>
                <a:cs typeface="Segoe UI Semibold" panose="020B0702040204020203" pitchFamily="34" charset="0"/>
              </a:rPr>
              <a:t>Challenges of </a:t>
            </a:r>
            <a:r>
              <a:rPr lang="en-US" sz="4500" b="0" i="0" dirty="0">
                <a:solidFill>
                  <a:schemeClr val="bg2">
                    <a:lumMod val="50000"/>
                  </a:schemeClr>
                </a:solidFill>
                <a:effectLst/>
                <a:latin typeface="Segoe UI Semibold" panose="020B0702040204020203" pitchFamily="34" charset="0"/>
                <a:cs typeface="Segoe UI Semibold" panose="020B0702040204020203" pitchFamily="34" charset="0"/>
              </a:rPr>
              <a:t>Cloud Computing</a:t>
            </a:r>
            <a:endParaRPr kumimoji="0" lang="en-US" sz="4500" b="1" i="0" u="none" strike="noStrike" kern="0" cap="none" spc="0" normalizeH="0" baseline="0" noProof="0" dirty="0">
              <a:ln>
                <a:noFill/>
              </a:ln>
              <a:solidFill>
                <a:schemeClr val="bg2">
                  <a:lumMod val="50000"/>
                </a:schemeClr>
              </a:solidFill>
              <a:effectLst/>
              <a:uLnTx/>
              <a:uFillTx/>
              <a:latin typeface="Segoe UI Semibold" panose="020B0702040204020203" pitchFamily="34" charset="0"/>
              <a:cs typeface="Segoe UI Semibold" panose="020B0702040204020203" pitchFamily="34" charset="0"/>
              <a:sym typeface="Figtree"/>
            </a:endParaRPr>
          </a:p>
        </p:txBody>
      </p:sp>
      <p:sp>
        <p:nvSpPr>
          <p:cNvPr id="9" name="TextBox 8">
            <a:extLst>
              <a:ext uri="{FF2B5EF4-FFF2-40B4-BE49-F238E27FC236}">
                <a16:creationId xmlns:a16="http://schemas.microsoft.com/office/drawing/2014/main" id="{BD4CFEDE-18D6-29C8-55F6-3879DFFD1272}"/>
              </a:ext>
            </a:extLst>
          </p:cNvPr>
          <p:cNvSpPr txBox="1">
            <a:spLocks noGrp="1" noRot="1" noMove="1" noResize="1" noEditPoints="1" noAdjustHandles="1" noChangeArrowheads="1" noChangeShapeType="1"/>
          </p:cNvSpPr>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91614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02E3C-0927-8467-B327-3EE61444FF7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E330E71-876C-47A1-D7E1-ED64AF4A0F90}"/>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84B500A-4A86-0101-3F1F-34A03D97FD95}"/>
              </a:ext>
            </a:extLst>
          </p:cNvPr>
          <p:cNvSpPr txBox="1"/>
          <p:nvPr/>
        </p:nvSpPr>
        <p:spPr>
          <a:xfrm>
            <a:off x="333738" y="220710"/>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Risk and security of </a:t>
            </a:r>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a:t>
            </a:r>
            <a:endParaRPr lang="en-US" sz="2500" b="1" dirty="0">
              <a:latin typeface="Segoe UI Semibold" panose="020B0702040204020203" pitchFamily="34" charset="0"/>
              <a:cs typeface="Segoe UI Semibold" panose="020B0702040204020203" pitchFamily="34" charset="0"/>
            </a:endParaRPr>
          </a:p>
        </p:txBody>
      </p:sp>
      <p:pic>
        <p:nvPicPr>
          <p:cNvPr id="4" name="Picture 3" descr="A red lock on a cloud&#10;&#10;AI-generated content may be incorrect.">
            <a:extLst>
              <a:ext uri="{FF2B5EF4-FFF2-40B4-BE49-F238E27FC236}">
                <a16:creationId xmlns:a16="http://schemas.microsoft.com/office/drawing/2014/main" id="{E0718F05-52F7-54C2-D50E-B965CA830723}"/>
              </a:ext>
            </a:extLst>
          </p:cNvPr>
          <p:cNvPicPr>
            <a:picLocks noChangeAspect="1"/>
          </p:cNvPicPr>
          <p:nvPr/>
        </p:nvPicPr>
        <p:blipFill>
          <a:blip r:embed="rId3"/>
          <a:stretch>
            <a:fillRect/>
          </a:stretch>
        </p:blipFill>
        <p:spPr>
          <a:xfrm>
            <a:off x="7094534" y="1002785"/>
            <a:ext cx="4969647" cy="4960479"/>
          </a:xfrm>
          <a:prstGeom prst="rect">
            <a:avLst/>
          </a:prstGeom>
        </p:spPr>
      </p:pic>
      <p:sp>
        <p:nvSpPr>
          <p:cNvPr id="5" name="Shape 1">
            <a:extLst>
              <a:ext uri="{FF2B5EF4-FFF2-40B4-BE49-F238E27FC236}">
                <a16:creationId xmlns:a16="http://schemas.microsoft.com/office/drawing/2014/main" id="{95120C1C-C7F3-42F2-558E-0576DC3DEC50}"/>
              </a:ext>
            </a:extLst>
          </p:cNvPr>
          <p:cNvSpPr/>
          <p:nvPr/>
        </p:nvSpPr>
        <p:spPr>
          <a:xfrm>
            <a:off x="693734" y="1858861"/>
            <a:ext cx="170021" cy="853321"/>
          </a:xfrm>
          <a:prstGeom prst="roundRect">
            <a:avLst>
              <a:gd name="adj" fmla="val 56033"/>
            </a:avLst>
          </a:prstGeom>
          <a:solidFill>
            <a:srgbClr val="DFECE9"/>
          </a:solidFill>
          <a:ln w="7620">
            <a:solidFill>
              <a:srgbClr val="C5D2CF"/>
            </a:solidFill>
            <a:prstDash val="solid"/>
          </a:ln>
        </p:spPr>
        <p:txBody>
          <a:bodyPr/>
          <a:lstStyle/>
          <a:p>
            <a:endParaRPr lang="en-US"/>
          </a:p>
        </p:txBody>
      </p:sp>
      <p:sp>
        <p:nvSpPr>
          <p:cNvPr id="6" name="Shape 1">
            <a:extLst>
              <a:ext uri="{FF2B5EF4-FFF2-40B4-BE49-F238E27FC236}">
                <a16:creationId xmlns:a16="http://schemas.microsoft.com/office/drawing/2014/main" id="{3C9D25FC-5C46-515A-1C28-8BB2178057E4}"/>
              </a:ext>
            </a:extLst>
          </p:cNvPr>
          <p:cNvSpPr/>
          <p:nvPr/>
        </p:nvSpPr>
        <p:spPr>
          <a:xfrm>
            <a:off x="1160765" y="3002339"/>
            <a:ext cx="170021" cy="853321"/>
          </a:xfrm>
          <a:prstGeom prst="roundRect">
            <a:avLst>
              <a:gd name="adj" fmla="val 56033"/>
            </a:avLst>
          </a:prstGeom>
          <a:solidFill>
            <a:srgbClr val="DFECE9"/>
          </a:solidFill>
          <a:ln w="7620">
            <a:solidFill>
              <a:srgbClr val="C5D2CF"/>
            </a:solidFill>
            <a:prstDash val="solid"/>
          </a:ln>
        </p:spPr>
        <p:txBody>
          <a:bodyPr/>
          <a:lstStyle/>
          <a:p>
            <a:endParaRPr lang="en-US"/>
          </a:p>
        </p:txBody>
      </p:sp>
      <p:sp>
        <p:nvSpPr>
          <p:cNvPr id="7" name="Shape 1">
            <a:extLst>
              <a:ext uri="{FF2B5EF4-FFF2-40B4-BE49-F238E27FC236}">
                <a16:creationId xmlns:a16="http://schemas.microsoft.com/office/drawing/2014/main" id="{96B0F04A-BC9D-EB43-8A14-8B888A9DA89A}"/>
              </a:ext>
            </a:extLst>
          </p:cNvPr>
          <p:cNvSpPr/>
          <p:nvPr/>
        </p:nvSpPr>
        <p:spPr>
          <a:xfrm>
            <a:off x="1647461" y="4358891"/>
            <a:ext cx="170021" cy="853321"/>
          </a:xfrm>
          <a:prstGeom prst="roundRect">
            <a:avLst>
              <a:gd name="adj" fmla="val 56033"/>
            </a:avLst>
          </a:prstGeom>
          <a:solidFill>
            <a:srgbClr val="DFECE9"/>
          </a:solidFill>
          <a:ln w="7620">
            <a:solidFill>
              <a:srgbClr val="C5D2CF"/>
            </a:solidFill>
            <a:prstDash val="solid"/>
          </a:ln>
        </p:spPr>
        <p:txBody>
          <a:bodyPr/>
          <a:lstStyle/>
          <a:p>
            <a:endParaRPr lang="en-US"/>
          </a:p>
        </p:txBody>
      </p:sp>
      <p:sp>
        <p:nvSpPr>
          <p:cNvPr id="8" name="Text 2">
            <a:extLst>
              <a:ext uri="{FF2B5EF4-FFF2-40B4-BE49-F238E27FC236}">
                <a16:creationId xmlns:a16="http://schemas.microsoft.com/office/drawing/2014/main" id="{C888C9AE-4329-AF96-2193-F900DD359795}"/>
              </a:ext>
            </a:extLst>
          </p:cNvPr>
          <p:cNvSpPr/>
          <p:nvPr/>
        </p:nvSpPr>
        <p:spPr>
          <a:xfrm>
            <a:off x="1042786" y="1931191"/>
            <a:ext cx="2995255" cy="354330"/>
          </a:xfrm>
          <a:prstGeom prst="rect">
            <a:avLst/>
          </a:prstGeom>
          <a:noFill/>
          <a:ln/>
        </p:spPr>
        <p:txBody>
          <a:bodyPr wrap="none" lIns="0" tIns="0" rIns="0" bIns="0" rtlCol="0" anchor="t"/>
          <a:lstStyle/>
          <a:p>
            <a:pPr marL="0" indent="0" algn="l">
              <a:lnSpc>
                <a:spcPts val="2750"/>
              </a:lnSpc>
              <a:buNone/>
            </a:pPr>
            <a:r>
              <a:rPr lang="en-US" sz="2200" dirty="0">
                <a:solidFill>
                  <a:schemeClr val="bg2">
                    <a:lumMod val="50000"/>
                  </a:schemeClr>
                </a:solidFill>
                <a:latin typeface="Segoe UI "/>
                <a:ea typeface="Kanit Light" pitchFamily="34" charset="-122"/>
                <a:cs typeface="Kanit Light" pitchFamily="34" charset="-120"/>
              </a:rPr>
              <a:t>Potential Data Breaches</a:t>
            </a:r>
            <a:endParaRPr lang="en-US" sz="2200" dirty="0">
              <a:solidFill>
                <a:schemeClr val="bg2">
                  <a:lumMod val="50000"/>
                </a:schemeClr>
              </a:solidFill>
              <a:latin typeface="Segoe UI "/>
            </a:endParaRPr>
          </a:p>
        </p:txBody>
      </p:sp>
      <p:sp>
        <p:nvSpPr>
          <p:cNvPr id="11" name="Text 3">
            <a:extLst>
              <a:ext uri="{FF2B5EF4-FFF2-40B4-BE49-F238E27FC236}">
                <a16:creationId xmlns:a16="http://schemas.microsoft.com/office/drawing/2014/main" id="{F6409802-48AD-80D3-D89D-978CA16C7E28}"/>
              </a:ext>
            </a:extLst>
          </p:cNvPr>
          <p:cNvSpPr/>
          <p:nvPr/>
        </p:nvSpPr>
        <p:spPr>
          <a:xfrm>
            <a:off x="1042786" y="2321274"/>
            <a:ext cx="7046238" cy="362903"/>
          </a:xfrm>
          <a:prstGeom prst="rect">
            <a:avLst/>
          </a:prstGeom>
          <a:noFill/>
          <a:ln/>
        </p:spPr>
        <p:txBody>
          <a:bodyPr wrap="none" lIns="0" tIns="0" rIns="0" bIns="0" rtlCol="0" anchor="t"/>
          <a:lstStyle/>
          <a:p>
            <a:pPr marL="0" indent="0" algn="l">
              <a:lnSpc>
                <a:spcPts val="2850"/>
              </a:lnSpc>
              <a:buNone/>
            </a:pPr>
            <a:r>
              <a:rPr lang="en-US" sz="2200" dirty="0">
                <a:latin typeface="Segoe UI "/>
                <a:ea typeface="Martel Sans" pitchFamily="34" charset="-122"/>
                <a:cs typeface="Martel Sans" pitchFamily="34" charset="-120"/>
              </a:rPr>
              <a:t>Misconfigurations can expose sensitive data.</a:t>
            </a:r>
            <a:endParaRPr lang="en-US" sz="2200" dirty="0">
              <a:latin typeface="Segoe UI "/>
            </a:endParaRPr>
          </a:p>
        </p:txBody>
      </p:sp>
      <p:sp>
        <p:nvSpPr>
          <p:cNvPr id="12" name="Text 5">
            <a:extLst>
              <a:ext uri="{FF2B5EF4-FFF2-40B4-BE49-F238E27FC236}">
                <a16:creationId xmlns:a16="http://schemas.microsoft.com/office/drawing/2014/main" id="{ABB73367-9AFF-4293-8E03-C9E63C4ACD26}"/>
              </a:ext>
            </a:extLst>
          </p:cNvPr>
          <p:cNvSpPr/>
          <p:nvPr/>
        </p:nvSpPr>
        <p:spPr>
          <a:xfrm>
            <a:off x="1490737" y="3057934"/>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bg2">
                    <a:lumMod val="50000"/>
                  </a:schemeClr>
                </a:solidFill>
                <a:latin typeface="Segoe UI "/>
                <a:ea typeface="Kanit Light" pitchFamily="34" charset="-122"/>
                <a:cs typeface="Kanit Light" pitchFamily="34" charset="-120"/>
              </a:rPr>
              <a:t>Insider Threats</a:t>
            </a:r>
            <a:endParaRPr lang="en-US" sz="2200" dirty="0">
              <a:solidFill>
                <a:schemeClr val="bg2">
                  <a:lumMod val="50000"/>
                </a:schemeClr>
              </a:solidFill>
              <a:latin typeface="Segoe UI "/>
            </a:endParaRPr>
          </a:p>
        </p:txBody>
      </p:sp>
      <p:sp>
        <p:nvSpPr>
          <p:cNvPr id="13" name="Text 6">
            <a:extLst>
              <a:ext uri="{FF2B5EF4-FFF2-40B4-BE49-F238E27FC236}">
                <a16:creationId xmlns:a16="http://schemas.microsoft.com/office/drawing/2014/main" id="{62DBA9A1-FA20-177F-D75C-751EE43B67FA}"/>
              </a:ext>
            </a:extLst>
          </p:cNvPr>
          <p:cNvSpPr/>
          <p:nvPr/>
        </p:nvSpPr>
        <p:spPr>
          <a:xfrm>
            <a:off x="1490737" y="3456590"/>
            <a:ext cx="6706076" cy="362903"/>
          </a:xfrm>
          <a:prstGeom prst="rect">
            <a:avLst/>
          </a:prstGeom>
          <a:noFill/>
          <a:ln/>
        </p:spPr>
        <p:txBody>
          <a:bodyPr wrap="none" lIns="0" tIns="0" rIns="0" bIns="0" rtlCol="0" anchor="t"/>
          <a:lstStyle/>
          <a:p>
            <a:pPr marL="0" indent="0" algn="l">
              <a:lnSpc>
                <a:spcPts val="2850"/>
              </a:lnSpc>
              <a:buNone/>
            </a:pPr>
            <a:r>
              <a:rPr lang="en-US" sz="2200" dirty="0">
                <a:latin typeface="Segoe UI "/>
                <a:ea typeface="Martel Sans" pitchFamily="34" charset="-122"/>
                <a:cs typeface="Martel Sans" pitchFamily="34" charset="-120"/>
              </a:rPr>
              <a:t>Employees or contractors may exploit access.</a:t>
            </a:r>
            <a:endParaRPr lang="en-US" sz="2200" dirty="0">
              <a:latin typeface="Segoe UI "/>
            </a:endParaRPr>
          </a:p>
        </p:txBody>
      </p:sp>
      <p:sp>
        <p:nvSpPr>
          <p:cNvPr id="14" name="Text 8">
            <a:extLst>
              <a:ext uri="{FF2B5EF4-FFF2-40B4-BE49-F238E27FC236}">
                <a16:creationId xmlns:a16="http://schemas.microsoft.com/office/drawing/2014/main" id="{E955BCC6-5A3A-2D6B-7C71-EE9E206780F1}"/>
              </a:ext>
            </a:extLst>
          </p:cNvPr>
          <p:cNvSpPr/>
          <p:nvPr/>
        </p:nvSpPr>
        <p:spPr>
          <a:xfrm>
            <a:off x="1992794" y="4379419"/>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bg2">
                    <a:lumMod val="50000"/>
                  </a:schemeClr>
                </a:solidFill>
                <a:latin typeface="Kanit Light" pitchFamily="34" charset="0"/>
                <a:ea typeface="Kanit Light" pitchFamily="34" charset="-122"/>
                <a:cs typeface="Kanit Light" pitchFamily="34" charset="-120"/>
              </a:rPr>
              <a:t>Shared Responsibility</a:t>
            </a:r>
            <a:endParaRPr lang="en-US" sz="2200" dirty="0">
              <a:solidFill>
                <a:schemeClr val="bg2">
                  <a:lumMod val="50000"/>
                </a:schemeClr>
              </a:solidFill>
            </a:endParaRPr>
          </a:p>
        </p:txBody>
      </p:sp>
      <p:sp>
        <p:nvSpPr>
          <p:cNvPr id="15" name="Text 9">
            <a:extLst>
              <a:ext uri="{FF2B5EF4-FFF2-40B4-BE49-F238E27FC236}">
                <a16:creationId xmlns:a16="http://schemas.microsoft.com/office/drawing/2014/main" id="{44716AB0-B8AA-1DD7-EAA7-F5181975173C}"/>
              </a:ext>
            </a:extLst>
          </p:cNvPr>
          <p:cNvSpPr/>
          <p:nvPr/>
        </p:nvSpPr>
        <p:spPr>
          <a:xfrm>
            <a:off x="1992794" y="4765141"/>
            <a:ext cx="6365796" cy="362903"/>
          </a:xfrm>
          <a:prstGeom prst="rect">
            <a:avLst/>
          </a:prstGeom>
          <a:noFill/>
          <a:ln/>
        </p:spPr>
        <p:txBody>
          <a:bodyPr wrap="none" lIns="0" tIns="0" rIns="0" bIns="0" rtlCol="0" anchor="t"/>
          <a:lstStyle/>
          <a:p>
            <a:pPr marL="0" indent="0" algn="l">
              <a:lnSpc>
                <a:spcPts val="2850"/>
              </a:lnSpc>
              <a:buNone/>
            </a:pPr>
            <a:r>
              <a:rPr lang="en-US" sz="2200" dirty="0">
                <a:latin typeface="Segoe UI "/>
                <a:ea typeface="Martel Sans" pitchFamily="34" charset="-122"/>
                <a:cs typeface="Martel Sans" pitchFamily="34" charset="-120"/>
              </a:rPr>
              <a:t>Users and providers both must secure systems.</a:t>
            </a:r>
            <a:endParaRPr lang="en-US" sz="2200" dirty="0">
              <a:latin typeface="Segoe UI "/>
            </a:endParaRPr>
          </a:p>
        </p:txBody>
      </p:sp>
    </p:spTree>
    <p:extLst>
      <p:ext uri="{BB962C8B-B14F-4D97-AF65-F5344CB8AC3E}">
        <p14:creationId xmlns:p14="http://schemas.microsoft.com/office/powerpoint/2010/main" val="214019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6597C-B826-98DD-0229-A0A44416C161}"/>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CD86DC5-7F05-B3FF-2264-E01B8AE9F55D}"/>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DB11387-384D-38DA-7767-A06267F5EEF3}"/>
              </a:ext>
            </a:extLst>
          </p:cNvPr>
          <p:cNvSpPr txBox="1"/>
          <p:nvPr/>
        </p:nvSpPr>
        <p:spPr>
          <a:xfrm>
            <a:off x="333738" y="220710"/>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Dependence on service providers</a:t>
            </a:r>
            <a:endParaRPr lang="en-US" sz="2500" b="1" dirty="0">
              <a:latin typeface="Segoe UI Semibold" panose="020B0702040204020203" pitchFamily="34" charset="0"/>
              <a:cs typeface="Segoe UI Semibold" panose="020B0702040204020203" pitchFamily="34" charset="0"/>
            </a:endParaRPr>
          </a:p>
        </p:txBody>
      </p:sp>
      <p:pic>
        <p:nvPicPr>
          <p:cNvPr id="20" name="Image 1" descr="preencoded.png">
            <a:extLst>
              <a:ext uri="{FF2B5EF4-FFF2-40B4-BE49-F238E27FC236}">
                <a16:creationId xmlns:a16="http://schemas.microsoft.com/office/drawing/2014/main" id="{3C02ED45-BBCF-93FE-AAC9-A94EC354F7E4}"/>
              </a:ext>
            </a:extLst>
          </p:cNvPr>
          <p:cNvPicPr>
            <a:picLocks noChangeAspect="1"/>
          </p:cNvPicPr>
          <p:nvPr/>
        </p:nvPicPr>
        <p:blipFill>
          <a:blip r:embed="rId3"/>
          <a:stretch>
            <a:fillRect/>
          </a:stretch>
        </p:blipFill>
        <p:spPr>
          <a:xfrm>
            <a:off x="4476493" y="1618475"/>
            <a:ext cx="4051252" cy="4051252"/>
          </a:xfrm>
          <a:prstGeom prst="rect">
            <a:avLst/>
          </a:prstGeom>
        </p:spPr>
      </p:pic>
      <p:pic>
        <p:nvPicPr>
          <p:cNvPr id="21" name="Image 2" descr="preencoded.png">
            <a:extLst>
              <a:ext uri="{FF2B5EF4-FFF2-40B4-BE49-F238E27FC236}">
                <a16:creationId xmlns:a16="http://schemas.microsoft.com/office/drawing/2014/main" id="{D4D9F9CA-BEB5-279F-5D60-77C5046269C4}"/>
              </a:ext>
            </a:extLst>
          </p:cNvPr>
          <p:cNvPicPr>
            <a:picLocks noChangeAspect="1"/>
          </p:cNvPicPr>
          <p:nvPr/>
        </p:nvPicPr>
        <p:blipFill>
          <a:blip r:embed="rId4"/>
          <a:stretch>
            <a:fillRect/>
          </a:stretch>
        </p:blipFill>
        <p:spPr>
          <a:xfrm>
            <a:off x="4465542" y="1618477"/>
            <a:ext cx="4051251" cy="4051251"/>
          </a:xfrm>
          <a:prstGeom prst="rect">
            <a:avLst/>
          </a:prstGeom>
        </p:spPr>
      </p:pic>
      <p:pic>
        <p:nvPicPr>
          <p:cNvPr id="22" name="Image 0" descr="preencoded.png">
            <a:extLst>
              <a:ext uri="{FF2B5EF4-FFF2-40B4-BE49-F238E27FC236}">
                <a16:creationId xmlns:a16="http://schemas.microsoft.com/office/drawing/2014/main" id="{F511E796-A419-3613-AA27-A5E61B129359}"/>
              </a:ext>
            </a:extLst>
          </p:cNvPr>
          <p:cNvPicPr>
            <a:picLocks noChangeAspect="1"/>
          </p:cNvPicPr>
          <p:nvPr/>
        </p:nvPicPr>
        <p:blipFill>
          <a:blip r:embed="rId5"/>
          <a:stretch>
            <a:fillRect/>
          </a:stretch>
        </p:blipFill>
        <p:spPr>
          <a:xfrm>
            <a:off x="4440529" y="1582511"/>
            <a:ext cx="4123179" cy="4123179"/>
          </a:xfrm>
          <a:prstGeom prst="rect">
            <a:avLst/>
          </a:prstGeom>
        </p:spPr>
      </p:pic>
      <p:sp>
        <p:nvSpPr>
          <p:cNvPr id="23" name="Text 3">
            <a:extLst>
              <a:ext uri="{FF2B5EF4-FFF2-40B4-BE49-F238E27FC236}">
                <a16:creationId xmlns:a16="http://schemas.microsoft.com/office/drawing/2014/main" id="{DF62AB27-209B-41A3-5D5B-B9F51386A379}"/>
              </a:ext>
            </a:extLst>
          </p:cNvPr>
          <p:cNvSpPr>
            <a:spLocks/>
          </p:cNvSpPr>
          <p:nvPr/>
        </p:nvSpPr>
        <p:spPr>
          <a:xfrm>
            <a:off x="5168751" y="3326814"/>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24" name="Text 6">
            <a:extLst>
              <a:ext uri="{FF2B5EF4-FFF2-40B4-BE49-F238E27FC236}">
                <a16:creationId xmlns:a16="http://schemas.microsoft.com/office/drawing/2014/main" id="{317F8EB5-9DB0-E0C3-F860-DC723099AB90}"/>
              </a:ext>
            </a:extLst>
          </p:cNvPr>
          <p:cNvSpPr>
            <a:spLocks/>
          </p:cNvSpPr>
          <p:nvPr/>
        </p:nvSpPr>
        <p:spPr>
          <a:xfrm>
            <a:off x="7167577" y="2287025"/>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25" name="Text 9">
            <a:extLst>
              <a:ext uri="{FF2B5EF4-FFF2-40B4-BE49-F238E27FC236}">
                <a16:creationId xmlns:a16="http://schemas.microsoft.com/office/drawing/2014/main" id="{D67F05AE-4D92-6B6D-C79E-AD127B20F875}"/>
              </a:ext>
            </a:extLst>
          </p:cNvPr>
          <p:cNvSpPr>
            <a:spLocks/>
          </p:cNvSpPr>
          <p:nvPr/>
        </p:nvSpPr>
        <p:spPr>
          <a:xfrm>
            <a:off x="7167577" y="442205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33" name="Text 1">
            <a:extLst>
              <a:ext uri="{FF2B5EF4-FFF2-40B4-BE49-F238E27FC236}">
                <a16:creationId xmlns:a16="http://schemas.microsoft.com/office/drawing/2014/main" id="{53E40838-AFC0-8216-0723-869FDEE79CF4}"/>
              </a:ext>
            </a:extLst>
          </p:cNvPr>
          <p:cNvSpPr/>
          <p:nvPr/>
        </p:nvSpPr>
        <p:spPr>
          <a:xfrm>
            <a:off x="606034" y="2923639"/>
            <a:ext cx="2248779" cy="354330"/>
          </a:xfrm>
          <a:prstGeom prst="rect">
            <a:avLst/>
          </a:prstGeom>
          <a:noFill/>
          <a:ln/>
        </p:spPr>
        <p:txBody>
          <a:bodyPr wrap="none" lIns="0" tIns="0" rIns="0" bIns="0" rtlCol="0" anchor="t"/>
          <a:lstStyle/>
          <a:p>
            <a:pPr marL="0" indent="0" algn="r">
              <a:lnSpc>
                <a:spcPts val="2750"/>
              </a:lnSpc>
              <a:buNone/>
            </a:pPr>
            <a:r>
              <a:rPr lang="en-US" sz="2200" dirty="0">
                <a:solidFill>
                  <a:schemeClr val="bg2">
                    <a:lumMod val="50000"/>
                  </a:schemeClr>
                </a:solidFill>
                <a:latin typeface="Segoe UI "/>
                <a:ea typeface="Kanit Light" pitchFamily="34" charset="-122"/>
                <a:cs typeface="Kanit Light" pitchFamily="34" charset="-120"/>
              </a:rPr>
              <a:t>Service Reliability</a:t>
            </a:r>
            <a:endParaRPr lang="en-US" sz="2200" dirty="0">
              <a:solidFill>
                <a:schemeClr val="bg2">
                  <a:lumMod val="50000"/>
                </a:schemeClr>
              </a:solidFill>
              <a:latin typeface="Segoe UI "/>
            </a:endParaRPr>
          </a:p>
        </p:txBody>
      </p:sp>
      <p:sp>
        <p:nvSpPr>
          <p:cNvPr id="35" name="Text 2">
            <a:extLst>
              <a:ext uri="{FF2B5EF4-FFF2-40B4-BE49-F238E27FC236}">
                <a16:creationId xmlns:a16="http://schemas.microsoft.com/office/drawing/2014/main" id="{CE9F8ACD-4907-F5FC-506E-41932162F0FA}"/>
              </a:ext>
            </a:extLst>
          </p:cNvPr>
          <p:cNvSpPr/>
          <p:nvPr/>
        </p:nvSpPr>
        <p:spPr>
          <a:xfrm>
            <a:off x="691260" y="3343797"/>
            <a:ext cx="3785233" cy="725805"/>
          </a:xfrm>
          <a:prstGeom prst="rect">
            <a:avLst/>
          </a:prstGeom>
          <a:noFill/>
          <a:ln/>
        </p:spPr>
        <p:txBody>
          <a:bodyPr wrap="square" lIns="0" tIns="0" rIns="0" bIns="0" rtlCol="0" anchor="t"/>
          <a:lstStyle/>
          <a:p>
            <a:pPr marL="0" indent="0">
              <a:lnSpc>
                <a:spcPts val="2850"/>
              </a:lnSpc>
              <a:buNone/>
            </a:pPr>
            <a:r>
              <a:rPr lang="en-US" sz="2200" dirty="0">
                <a:solidFill>
                  <a:srgbClr val="2C3249"/>
                </a:solidFill>
                <a:latin typeface="Segoe UI "/>
                <a:ea typeface="Martel Sans" pitchFamily="34" charset="-122"/>
                <a:cs typeface="Martel Sans" pitchFamily="34" charset="-120"/>
              </a:rPr>
              <a:t>Outages can disrupt </a:t>
            </a:r>
          </a:p>
          <a:p>
            <a:pPr marL="0" indent="0">
              <a:lnSpc>
                <a:spcPts val="2850"/>
              </a:lnSpc>
              <a:buNone/>
            </a:pPr>
            <a:r>
              <a:rPr lang="en-US" sz="2200" dirty="0">
                <a:solidFill>
                  <a:srgbClr val="2C3249"/>
                </a:solidFill>
                <a:latin typeface="Segoe UI "/>
                <a:ea typeface="Martel Sans" pitchFamily="34" charset="-122"/>
                <a:cs typeface="Martel Sans" pitchFamily="34" charset="-120"/>
              </a:rPr>
              <a:t>business operations.</a:t>
            </a:r>
            <a:endParaRPr lang="en-US" sz="2200" dirty="0">
              <a:latin typeface="Segoe UI "/>
            </a:endParaRPr>
          </a:p>
        </p:txBody>
      </p:sp>
      <p:sp>
        <p:nvSpPr>
          <p:cNvPr id="34" name="Text 1">
            <a:extLst>
              <a:ext uri="{FF2B5EF4-FFF2-40B4-BE49-F238E27FC236}">
                <a16:creationId xmlns:a16="http://schemas.microsoft.com/office/drawing/2014/main" id="{74D20771-7286-84A9-E869-6057C3F90A59}"/>
              </a:ext>
            </a:extLst>
          </p:cNvPr>
          <p:cNvSpPr/>
          <p:nvPr/>
        </p:nvSpPr>
        <p:spPr>
          <a:xfrm>
            <a:off x="2418735" y="4087892"/>
            <a:ext cx="2160289"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39" name="Text 7">
            <a:extLst>
              <a:ext uri="{FF2B5EF4-FFF2-40B4-BE49-F238E27FC236}">
                <a16:creationId xmlns:a16="http://schemas.microsoft.com/office/drawing/2014/main" id="{8F9981C0-0B0D-D26F-8194-CCEDD9FA069C}"/>
              </a:ext>
            </a:extLst>
          </p:cNvPr>
          <p:cNvSpPr/>
          <p:nvPr/>
        </p:nvSpPr>
        <p:spPr>
          <a:xfrm>
            <a:off x="8677839" y="1564125"/>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bg2">
                    <a:lumMod val="50000"/>
                  </a:schemeClr>
                </a:solidFill>
                <a:latin typeface="Segoe UI "/>
                <a:ea typeface="Kanit Light" pitchFamily="34" charset="-122"/>
                <a:cs typeface="Kanit Light" pitchFamily="34" charset="-120"/>
              </a:rPr>
              <a:t>Data Ownership</a:t>
            </a:r>
            <a:endParaRPr lang="en-US" sz="2200" dirty="0">
              <a:solidFill>
                <a:schemeClr val="bg2">
                  <a:lumMod val="50000"/>
                </a:schemeClr>
              </a:solidFill>
              <a:latin typeface="Segoe UI "/>
            </a:endParaRPr>
          </a:p>
        </p:txBody>
      </p:sp>
      <p:sp>
        <p:nvSpPr>
          <p:cNvPr id="40" name="Text 8">
            <a:extLst>
              <a:ext uri="{FF2B5EF4-FFF2-40B4-BE49-F238E27FC236}">
                <a16:creationId xmlns:a16="http://schemas.microsoft.com/office/drawing/2014/main" id="{AE92D084-3171-DB9D-3379-9D5C41ADA877}"/>
              </a:ext>
            </a:extLst>
          </p:cNvPr>
          <p:cNvSpPr/>
          <p:nvPr/>
        </p:nvSpPr>
        <p:spPr>
          <a:xfrm>
            <a:off x="8677839" y="2038093"/>
            <a:ext cx="3555205" cy="725805"/>
          </a:xfrm>
          <a:prstGeom prst="rect">
            <a:avLst/>
          </a:prstGeom>
          <a:noFill/>
          <a:ln/>
        </p:spPr>
        <p:txBody>
          <a:bodyPr wrap="square" lIns="0" tIns="0" rIns="0" bIns="0" rtlCol="0" anchor="t"/>
          <a:lstStyle/>
          <a:p>
            <a:pPr marL="0" indent="0" algn="l">
              <a:lnSpc>
                <a:spcPts val="2850"/>
              </a:lnSpc>
              <a:buNone/>
            </a:pPr>
            <a:r>
              <a:rPr lang="en-US" sz="2200" dirty="0">
                <a:solidFill>
                  <a:srgbClr val="2C3249"/>
                </a:solidFill>
                <a:latin typeface="Segoe UI "/>
                <a:ea typeface="Martel Sans" pitchFamily="34" charset="-122"/>
                <a:cs typeface="Martel Sans" pitchFamily="34" charset="-120"/>
              </a:rPr>
              <a:t>Contract terms can affect control over data.</a:t>
            </a:r>
            <a:endParaRPr lang="en-US" sz="2200" dirty="0">
              <a:latin typeface="Segoe UI "/>
            </a:endParaRPr>
          </a:p>
        </p:txBody>
      </p:sp>
      <p:sp>
        <p:nvSpPr>
          <p:cNvPr id="37" name="Text 4">
            <a:extLst>
              <a:ext uri="{FF2B5EF4-FFF2-40B4-BE49-F238E27FC236}">
                <a16:creationId xmlns:a16="http://schemas.microsoft.com/office/drawing/2014/main" id="{D4C2732E-2042-77A6-5C27-4E5EBCA40244}"/>
              </a:ext>
            </a:extLst>
          </p:cNvPr>
          <p:cNvSpPr/>
          <p:nvPr/>
        </p:nvSpPr>
        <p:spPr>
          <a:xfrm>
            <a:off x="8677840" y="4457004"/>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bg2">
                    <a:lumMod val="50000"/>
                  </a:schemeClr>
                </a:solidFill>
                <a:latin typeface="Segoe UI "/>
                <a:ea typeface="Kanit Light" pitchFamily="34" charset="-122"/>
                <a:cs typeface="Kanit Light" pitchFamily="34" charset="-120"/>
              </a:rPr>
              <a:t>Vendor Lock-in</a:t>
            </a:r>
            <a:endParaRPr lang="en-US" sz="2200" dirty="0">
              <a:solidFill>
                <a:schemeClr val="bg2">
                  <a:lumMod val="50000"/>
                </a:schemeClr>
              </a:solidFill>
              <a:latin typeface="Segoe UI "/>
            </a:endParaRPr>
          </a:p>
        </p:txBody>
      </p:sp>
      <p:sp>
        <p:nvSpPr>
          <p:cNvPr id="38" name="Text 5">
            <a:extLst>
              <a:ext uri="{FF2B5EF4-FFF2-40B4-BE49-F238E27FC236}">
                <a16:creationId xmlns:a16="http://schemas.microsoft.com/office/drawing/2014/main" id="{654A3421-688B-AD4E-05BF-A21DD73CBF24}"/>
              </a:ext>
            </a:extLst>
          </p:cNvPr>
          <p:cNvSpPr/>
          <p:nvPr/>
        </p:nvSpPr>
        <p:spPr>
          <a:xfrm>
            <a:off x="8718920" y="4846279"/>
            <a:ext cx="2958138" cy="725805"/>
          </a:xfrm>
          <a:prstGeom prst="rect">
            <a:avLst/>
          </a:prstGeom>
          <a:noFill/>
          <a:ln/>
        </p:spPr>
        <p:txBody>
          <a:bodyPr wrap="square" lIns="0" tIns="0" rIns="0" bIns="0" rtlCol="0" anchor="t"/>
          <a:lstStyle/>
          <a:p>
            <a:pPr marL="0" indent="0" algn="l">
              <a:lnSpc>
                <a:spcPts val="2850"/>
              </a:lnSpc>
              <a:buNone/>
            </a:pPr>
            <a:r>
              <a:rPr lang="en-US" sz="2200" dirty="0">
                <a:solidFill>
                  <a:srgbClr val="2C3249"/>
                </a:solidFill>
                <a:latin typeface="Segoe UI "/>
                <a:ea typeface="Martel Sans" pitchFamily="34" charset="-122"/>
                <a:cs typeface="Martel Sans" pitchFamily="34" charset="-120"/>
              </a:rPr>
              <a:t>Switching providers can be complex and costly.</a:t>
            </a:r>
            <a:endParaRPr lang="en-US" sz="2200" dirty="0">
              <a:latin typeface="Segoe UI "/>
            </a:endParaRPr>
          </a:p>
        </p:txBody>
      </p:sp>
    </p:spTree>
    <p:extLst>
      <p:ext uri="{BB962C8B-B14F-4D97-AF65-F5344CB8AC3E}">
        <p14:creationId xmlns:p14="http://schemas.microsoft.com/office/powerpoint/2010/main" val="30597624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circle(in)">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circle(in)">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arn(inVertical)">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9" grpId="0" animBg="1"/>
      <p:bldP spid="40" grpId="0" animBg="1"/>
      <p:bldP spid="37" grpId="0" animBg="1"/>
      <p:bldP spid="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37836-41CC-FDA9-43C2-EFFF6BB245EE}"/>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A9A6F58-B5A7-1E69-868D-4D12E7848D9B}"/>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21330E4-91D0-4738-C37E-69C744F9A5BD}"/>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bg1"/>
                </a:solidFill>
                <a:latin typeface="Segoe UI Semibold" panose="020B0702040204020203" pitchFamily="34" charset="0"/>
                <a:cs typeface="Segoe UI Semibold" panose="020B0702040204020203" pitchFamily="34" charset="0"/>
              </a:rPr>
              <a:t>01</a:t>
            </a:r>
          </a:p>
        </p:txBody>
      </p:sp>
      <p:sp>
        <p:nvSpPr>
          <p:cNvPr id="4" name="TextBox 3">
            <a:extLst>
              <a:ext uri="{FF2B5EF4-FFF2-40B4-BE49-F238E27FC236}">
                <a16:creationId xmlns:a16="http://schemas.microsoft.com/office/drawing/2014/main" id="{0A75B295-56F1-F751-CDFA-4880EBEEFDF0}"/>
              </a:ext>
            </a:extLst>
          </p:cNvPr>
          <p:cNvSpPr txBox="1">
            <a:spLocks/>
          </p:cNvSpPr>
          <p:nvPr/>
        </p:nvSpPr>
        <p:spPr>
          <a:xfrm>
            <a:off x="447367" y="2937556"/>
            <a:ext cx="6096000" cy="784830"/>
          </a:xfrm>
          <a:prstGeom prst="rect">
            <a:avLst/>
          </a:prstGeom>
          <a:noFill/>
        </p:spPr>
        <p:txBody>
          <a:bodyPr wrap="square">
            <a:spAutoFit/>
          </a:bodyPr>
          <a:lstStyle/>
          <a:p>
            <a:r>
              <a:rPr kumimoji="0" lang="en-US" sz="45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Introduction</a:t>
            </a:r>
            <a:endParaRPr lang="en-US" sz="4500" dirty="0">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2211D73F-5004-4A1B-18CF-A480CF7CBEA8}"/>
              </a:ext>
            </a:extLst>
          </p:cNvPr>
          <p:cNvSpPr txBox="1">
            <a:spLocks noGrp="1" noRot="1" noMove="1" noResize="1" noEditPoints="1" noAdjustHandles="1" noChangeArrowheads="1" noChangeShapeType="1"/>
          </p:cNvSpPr>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1026" name="Picture 2" descr="Introduction to Cloud Computing: A Beginner’s Guide">
            <a:extLst>
              <a:ext uri="{FF2B5EF4-FFF2-40B4-BE49-F238E27FC236}">
                <a16:creationId xmlns:a16="http://schemas.microsoft.com/office/drawing/2014/main" id="{A5A08CDB-FB0D-DFA4-7623-9EE049CB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767" y="1416581"/>
            <a:ext cx="6599731" cy="43984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6707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D30AD-DBB0-9AE8-FC6E-AA0EDA64AD62}"/>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D6101F2-D8F2-64AF-7110-C7D2052F0972}"/>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118AC1FB-B1D1-89FA-1FCE-C27B8E22818F}"/>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bg1"/>
                </a:solidFill>
                <a:latin typeface="Segoe UI Semibold" panose="020B0702040204020203" pitchFamily="34" charset="0"/>
                <a:cs typeface="Segoe UI Semibold" panose="020B0702040204020203" pitchFamily="34" charset="0"/>
              </a:rPr>
              <a:t>05</a:t>
            </a:r>
          </a:p>
        </p:txBody>
      </p:sp>
      <p:sp>
        <p:nvSpPr>
          <p:cNvPr id="4" name="TextBox 3">
            <a:extLst>
              <a:ext uri="{FF2B5EF4-FFF2-40B4-BE49-F238E27FC236}">
                <a16:creationId xmlns:a16="http://schemas.microsoft.com/office/drawing/2014/main" id="{8B9FBE29-2DA0-0227-02AC-C7725BEE2CB9}"/>
              </a:ext>
            </a:extLst>
          </p:cNvPr>
          <p:cNvSpPr txBox="1"/>
          <p:nvPr/>
        </p:nvSpPr>
        <p:spPr>
          <a:xfrm>
            <a:off x="447366" y="2942083"/>
            <a:ext cx="4980039" cy="1569660"/>
          </a:xfrm>
          <a:prstGeom prst="rect">
            <a:avLst/>
          </a:prstGeom>
          <a:noFill/>
        </p:spPr>
        <p:txBody>
          <a:bodyPr wrap="square">
            <a:spAutoFit/>
          </a:bodyPr>
          <a:lstStyle/>
          <a:p>
            <a:r>
              <a:rPr lang="en-US" sz="4800" b="0" i="0" dirty="0">
                <a:solidFill>
                  <a:srgbClr val="111111"/>
                </a:solidFill>
                <a:effectLst/>
                <a:latin typeface="Segoe UI Semibold" panose="020B0702040204020203" pitchFamily="34" charset="0"/>
                <a:cs typeface="Segoe UI Semibold" panose="020B0702040204020203" pitchFamily="34" charset="0"/>
              </a:rPr>
              <a:t>Benefits of </a:t>
            </a:r>
            <a:r>
              <a:rPr lang="en-US" sz="4800" b="0" i="0" dirty="0">
                <a:solidFill>
                  <a:schemeClr val="bg2">
                    <a:lumMod val="50000"/>
                  </a:schemeClr>
                </a:solidFill>
                <a:effectLst/>
                <a:latin typeface="Segoe UI Semibold" panose="020B0702040204020203" pitchFamily="34" charset="0"/>
                <a:cs typeface="Segoe UI Semibold" panose="020B0702040204020203" pitchFamily="34" charset="0"/>
              </a:rPr>
              <a:t>Cloud Computing</a:t>
            </a:r>
            <a:endParaRPr kumimoji="0" lang="en-US" sz="4500" b="1" i="0" u="none" strike="noStrike" kern="0" cap="none" spc="0" normalizeH="0" baseline="0" noProof="0" dirty="0">
              <a:ln>
                <a:noFill/>
              </a:ln>
              <a:solidFill>
                <a:schemeClr val="bg2">
                  <a:lumMod val="50000"/>
                </a:schemeClr>
              </a:solidFill>
              <a:effectLst/>
              <a:uLnTx/>
              <a:uFillTx/>
              <a:latin typeface="Segoe UI Semibold" panose="020B0702040204020203" pitchFamily="34" charset="0"/>
              <a:cs typeface="Segoe UI Semibold" panose="020B0702040204020203" pitchFamily="34" charset="0"/>
              <a:sym typeface="Figtree"/>
            </a:endParaRPr>
          </a:p>
        </p:txBody>
      </p:sp>
      <p:sp>
        <p:nvSpPr>
          <p:cNvPr id="9" name="TextBox 8">
            <a:extLst>
              <a:ext uri="{FF2B5EF4-FFF2-40B4-BE49-F238E27FC236}">
                <a16:creationId xmlns:a16="http://schemas.microsoft.com/office/drawing/2014/main" id="{BA646177-B1CA-C34B-26D2-6BA94D98E57D}"/>
              </a:ext>
            </a:extLst>
          </p:cNvPr>
          <p:cNvSpPr txBox="1">
            <a:spLocks noGrp="1" noRot="1" noMove="1" noResize="1" noEditPoints="1" noAdjustHandles="1" noChangeArrowheads="1" noChangeShapeType="1"/>
          </p:cNvSpPr>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5" name="Picture 4" descr="A cloud computing diagram with icons&#10;&#10;AI-generated content may be incorrect.">
            <a:extLst>
              <a:ext uri="{FF2B5EF4-FFF2-40B4-BE49-F238E27FC236}">
                <a16:creationId xmlns:a16="http://schemas.microsoft.com/office/drawing/2014/main" id="{7BC9AF41-99D3-5A5C-5F0E-BEA5C66CE74A}"/>
              </a:ext>
            </a:extLst>
          </p:cNvPr>
          <p:cNvPicPr>
            <a:picLocks noChangeAspect="1"/>
          </p:cNvPicPr>
          <p:nvPr/>
        </p:nvPicPr>
        <p:blipFill>
          <a:blip r:embed="rId3"/>
          <a:stretch>
            <a:fillRect/>
          </a:stretch>
        </p:blipFill>
        <p:spPr>
          <a:xfrm>
            <a:off x="6096000" y="1009884"/>
            <a:ext cx="5314335" cy="5314335"/>
          </a:xfrm>
          <a:prstGeom prst="rect">
            <a:avLst/>
          </a:prstGeom>
        </p:spPr>
      </p:pic>
    </p:spTree>
    <p:extLst>
      <p:ext uri="{BB962C8B-B14F-4D97-AF65-F5344CB8AC3E}">
        <p14:creationId xmlns:p14="http://schemas.microsoft.com/office/powerpoint/2010/main" val="3449081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795F1-C156-C40D-BC14-05CDDCCD4E7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F7B440D-0E28-7F9C-3EB7-E49949FD46C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8126883-FD39-BD4E-58CB-BE4BF5C93C85}"/>
              </a:ext>
            </a:extLst>
          </p:cNvPr>
          <p:cNvSpPr txBox="1"/>
          <p:nvPr/>
        </p:nvSpPr>
        <p:spPr>
          <a:xfrm>
            <a:off x="333738" y="220710"/>
            <a:ext cx="7408607"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Dependence on service providers</a:t>
            </a:r>
            <a:endParaRPr lang="en-US" sz="2500" b="1" dirty="0">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34C35B3F-472B-EE57-D79B-2C779BF1C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75" y="1887796"/>
            <a:ext cx="3618270" cy="3618270"/>
          </a:xfrm>
          <a:prstGeom prst="rect">
            <a:avLst/>
          </a:prstGeom>
        </p:spPr>
      </p:pic>
      <p:cxnSp>
        <p:nvCxnSpPr>
          <p:cNvPr id="11" name="Connector: Curved 10">
            <a:extLst>
              <a:ext uri="{FF2B5EF4-FFF2-40B4-BE49-F238E27FC236}">
                <a16:creationId xmlns:a16="http://schemas.microsoft.com/office/drawing/2014/main" id="{77B9040A-42B0-5073-DE23-295C45B0492A}"/>
              </a:ext>
            </a:extLst>
          </p:cNvPr>
          <p:cNvCxnSpPr>
            <a:cxnSpLocks/>
          </p:cNvCxnSpPr>
          <p:nvPr/>
        </p:nvCxnSpPr>
        <p:spPr>
          <a:xfrm rot="10800000">
            <a:off x="3000460" y="2232825"/>
            <a:ext cx="1424056" cy="412055"/>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nector: Curved 16">
            <a:extLst>
              <a:ext uri="{FF2B5EF4-FFF2-40B4-BE49-F238E27FC236}">
                <a16:creationId xmlns:a16="http://schemas.microsoft.com/office/drawing/2014/main" id="{6FDA6CA9-3E0C-6DE1-F289-30B030DBD2C1}"/>
              </a:ext>
            </a:extLst>
          </p:cNvPr>
          <p:cNvCxnSpPr>
            <a:cxnSpLocks/>
          </p:cNvCxnSpPr>
          <p:nvPr/>
        </p:nvCxnSpPr>
        <p:spPr>
          <a:xfrm rot="10800000" flipV="1">
            <a:off x="7570839" y="4077598"/>
            <a:ext cx="1209368" cy="351836"/>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nector: Curved 18">
            <a:extLst>
              <a:ext uri="{FF2B5EF4-FFF2-40B4-BE49-F238E27FC236}">
                <a16:creationId xmlns:a16="http://schemas.microsoft.com/office/drawing/2014/main" id="{2BD65239-7F21-4E04-D13F-45CD4A5755BD}"/>
              </a:ext>
            </a:extLst>
          </p:cNvPr>
          <p:cNvCxnSpPr>
            <a:cxnSpLocks/>
          </p:cNvCxnSpPr>
          <p:nvPr/>
        </p:nvCxnSpPr>
        <p:spPr>
          <a:xfrm rot="10800000" flipV="1">
            <a:off x="7570840" y="2069661"/>
            <a:ext cx="1173835" cy="592422"/>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or: Curved 26">
            <a:extLst>
              <a:ext uri="{FF2B5EF4-FFF2-40B4-BE49-F238E27FC236}">
                <a16:creationId xmlns:a16="http://schemas.microsoft.com/office/drawing/2014/main" id="{887F363B-6E2F-4B7B-2A4C-2F446B2F6F3C}"/>
              </a:ext>
            </a:extLst>
          </p:cNvPr>
          <p:cNvCxnSpPr>
            <a:cxnSpLocks/>
          </p:cNvCxnSpPr>
          <p:nvPr/>
        </p:nvCxnSpPr>
        <p:spPr>
          <a:xfrm rot="10800000">
            <a:off x="3086213" y="4077598"/>
            <a:ext cx="1209372" cy="322338"/>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Connector: Curved 28">
            <a:extLst>
              <a:ext uri="{FF2B5EF4-FFF2-40B4-BE49-F238E27FC236}">
                <a16:creationId xmlns:a16="http://schemas.microsoft.com/office/drawing/2014/main" id="{719D8FD9-4469-DB69-6DBB-96AAB64C95BB}"/>
              </a:ext>
            </a:extLst>
          </p:cNvPr>
          <p:cNvCxnSpPr>
            <a:cxnSpLocks/>
          </p:cNvCxnSpPr>
          <p:nvPr/>
        </p:nvCxnSpPr>
        <p:spPr>
          <a:xfrm flipV="1">
            <a:off x="3382297" y="4975123"/>
            <a:ext cx="1681316" cy="530943"/>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Connector: Curved 35">
            <a:extLst>
              <a:ext uri="{FF2B5EF4-FFF2-40B4-BE49-F238E27FC236}">
                <a16:creationId xmlns:a16="http://schemas.microsoft.com/office/drawing/2014/main" id="{59218A7A-2231-5388-B0F3-FE580C09557B}"/>
              </a:ext>
            </a:extLst>
          </p:cNvPr>
          <p:cNvCxnSpPr>
            <a:cxnSpLocks/>
          </p:cNvCxnSpPr>
          <p:nvPr/>
        </p:nvCxnSpPr>
        <p:spPr>
          <a:xfrm rot="10800000">
            <a:off x="6695774" y="4975124"/>
            <a:ext cx="2048900" cy="530943"/>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Connector: Curved 44">
            <a:extLst>
              <a:ext uri="{FF2B5EF4-FFF2-40B4-BE49-F238E27FC236}">
                <a16:creationId xmlns:a16="http://schemas.microsoft.com/office/drawing/2014/main" id="{F818335F-4A82-CD07-314C-CAF186668516}"/>
              </a:ext>
            </a:extLst>
          </p:cNvPr>
          <p:cNvCxnSpPr>
            <a:cxnSpLocks/>
          </p:cNvCxnSpPr>
          <p:nvPr/>
        </p:nvCxnSpPr>
        <p:spPr>
          <a:xfrm rot="5400000" flipH="1" flipV="1">
            <a:off x="5715672" y="2015283"/>
            <a:ext cx="435079" cy="3"/>
          </a:xfrm>
          <a:prstGeom prst="curvedConnector3">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747EAE49-1DF6-9C2C-B869-69B481AF3E00}"/>
              </a:ext>
            </a:extLst>
          </p:cNvPr>
          <p:cNvSpPr txBox="1"/>
          <p:nvPr/>
        </p:nvSpPr>
        <p:spPr>
          <a:xfrm>
            <a:off x="4295582" y="1091709"/>
            <a:ext cx="4449092" cy="553998"/>
          </a:xfrm>
          <a:prstGeom prst="rect">
            <a:avLst/>
          </a:prstGeom>
          <a:noFill/>
        </p:spPr>
        <p:txBody>
          <a:bodyPr wrap="square">
            <a:spAutoFit/>
          </a:bodyPr>
          <a:lstStyle/>
          <a:p>
            <a:pPr rtl="0">
              <a:buNone/>
            </a:pPr>
            <a:r>
              <a:rPr lang="en-US" sz="1500" dirty="0">
                <a:latin typeface="Segoe UI" panose="020B0502040204020203" pitchFamily="34" charset="0"/>
                <a:cs typeface="Segoe UI" panose="020B0502040204020203" pitchFamily="34" charset="0"/>
              </a:rPr>
              <a:t>Cloud can scale resources up or down depending on usage needs.</a:t>
            </a:r>
            <a:endParaRPr lang="en-US" sz="1500" i="0" u="none" strike="noStrike" dirty="0">
              <a:effectLst/>
              <a:latin typeface="Segoe UI" panose="020B0502040204020203" pitchFamily="34" charset="0"/>
              <a:cs typeface="Segoe UI" panose="020B0502040204020203" pitchFamily="34" charset="0"/>
            </a:endParaRPr>
          </a:p>
        </p:txBody>
      </p:sp>
      <p:sp>
        <p:nvSpPr>
          <p:cNvPr id="51" name="TextBox 50">
            <a:extLst>
              <a:ext uri="{FF2B5EF4-FFF2-40B4-BE49-F238E27FC236}">
                <a16:creationId xmlns:a16="http://schemas.microsoft.com/office/drawing/2014/main" id="{F55F0948-368D-746F-3BE3-97F17DCB8634}"/>
              </a:ext>
            </a:extLst>
          </p:cNvPr>
          <p:cNvSpPr txBox="1"/>
          <p:nvPr/>
        </p:nvSpPr>
        <p:spPr>
          <a:xfrm>
            <a:off x="8885348" y="1571104"/>
            <a:ext cx="2859278" cy="784830"/>
          </a:xfrm>
          <a:prstGeom prst="rect">
            <a:avLst/>
          </a:prstGeom>
          <a:noFill/>
        </p:spPr>
        <p:txBody>
          <a:bodyPr wrap="square">
            <a:spAutoFit/>
          </a:bodyPr>
          <a:lstStyle/>
          <a:p>
            <a:r>
              <a:rPr lang="en-US" sz="1500" dirty="0">
                <a:latin typeface="Segoe UI" panose="020B0502040204020203" pitchFamily="34" charset="0"/>
                <a:cs typeface="Segoe UI" panose="020B0502040204020203" pitchFamily="34" charset="0"/>
              </a:rPr>
              <a:t>You can access resources from anywhere, on any device with an Internet connection.</a:t>
            </a:r>
          </a:p>
        </p:txBody>
      </p:sp>
      <p:sp>
        <p:nvSpPr>
          <p:cNvPr id="53" name="TextBox 52">
            <a:extLst>
              <a:ext uri="{FF2B5EF4-FFF2-40B4-BE49-F238E27FC236}">
                <a16:creationId xmlns:a16="http://schemas.microsoft.com/office/drawing/2014/main" id="{7C4090E9-9BE5-CBD5-B448-26024925ADCC}"/>
              </a:ext>
            </a:extLst>
          </p:cNvPr>
          <p:cNvSpPr txBox="1"/>
          <p:nvPr/>
        </p:nvSpPr>
        <p:spPr>
          <a:xfrm>
            <a:off x="8885347" y="3562883"/>
            <a:ext cx="2859279" cy="1246495"/>
          </a:xfrm>
          <a:prstGeom prst="rect">
            <a:avLst/>
          </a:prstGeom>
          <a:noFill/>
        </p:spPr>
        <p:txBody>
          <a:bodyPr wrap="square">
            <a:spAutoFit/>
          </a:bodyPr>
          <a:lstStyle/>
          <a:p>
            <a:r>
              <a:rPr lang="en-US" sz="1500" b="0" i="0" dirty="0">
                <a:solidFill>
                  <a:srgbClr val="111111"/>
                </a:solidFill>
                <a:effectLst/>
                <a:latin typeface="Segoe UI" panose="020B0502040204020203" pitchFamily="34" charset="0"/>
                <a:cs typeface="Segoe UI" panose="020B0502040204020203" pitchFamily="34" charset="0"/>
              </a:rPr>
              <a:t>Cloud services often have backup systems, data distribution and incident recovery plans, which keep the system running.</a:t>
            </a:r>
            <a:endParaRPr lang="en-US" sz="1500" dirty="0">
              <a:latin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BDEB441C-E99E-3CDA-39C3-522F8CA9B5AF}"/>
              </a:ext>
            </a:extLst>
          </p:cNvPr>
          <p:cNvSpPr txBox="1"/>
          <p:nvPr/>
        </p:nvSpPr>
        <p:spPr>
          <a:xfrm>
            <a:off x="8885347" y="4934396"/>
            <a:ext cx="2933027" cy="1708160"/>
          </a:xfrm>
          <a:prstGeom prst="rect">
            <a:avLst/>
          </a:prstGeom>
          <a:noFill/>
        </p:spPr>
        <p:txBody>
          <a:bodyPr wrap="square">
            <a:spAutoFit/>
          </a:bodyPr>
          <a:lstStyle/>
          <a:p>
            <a:r>
              <a:rPr lang="en-US" sz="1500" b="0" i="0" dirty="0">
                <a:solidFill>
                  <a:srgbClr val="111111"/>
                </a:solidFill>
                <a:effectLst/>
                <a:latin typeface="Segoe UI" panose="020B0502040204020203" pitchFamily="34" charset="0"/>
                <a:cs typeface="Segoe UI" panose="020B0502040204020203" pitchFamily="34" charset="0"/>
              </a:rPr>
              <a:t>You can deploy software, applications, or servers within minutes instead of hours or days using traditional methods. This saves time and helps us deploy services faster.</a:t>
            </a:r>
            <a:br>
              <a:rPr lang="en-US" sz="1500" dirty="0">
                <a:latin typeface="Segoe UI" panose="020B0502040204020203" pitchFamily="34" charset="0"/>
                <a:cs typeface="Segoe UI" panose="020B0502040204020203" pitchFamily="34" charset="0"/>
              </a:rPr>
            </a:br>
            <a:endParaRPr lang="en-US" sz="1500" dirty="0">
              <a:latin typeface="Segoe UI" panose="020B0502040204020203" pitchFamily="34" charset="0"/>
              <a:cs typeface="Segoe UI" panose="020B0502040204020203" pitchFamily="34" charset="0"/>
            </a:endParaRPr>
          </a:p>
        </p:txBody>
      </p:sp>
      <p:sp>
        <p:nvSpPr>
          <p:cNvPr id="65" name="TextBox 64">
            <a:extLst>
              <a:ext uri="{FF2B5EF4-FFF2-40B4-BE49-F238E27FC236}">
                <a16:creationId xmlns:a16="http://schemas.microsoft.com/office/drawing/2014/main" id="{F5E711FC-A4AB-D8C0-7895-2612B538536A}"/>
              </a:ext>
            </a:extLst>
          </p:cNvPr>
          <p:cNvSpPr txBox="1"/>
          <p:nvPr/>
        </p:nvSpPr>
        <p:spPr>
          <a:xfrm>
            <a:off x="584348" y="5032016"/>
            <a:ext cx="2797949" cy="1246495"/>
          </a:xfrm>
          <a:prstGeom prst="rect">
            <a:avLst/>
          </a:prstGeom>
          <a:noFill/>
        </p:spPr>
        <p:txBody>
          <a:bodyPr wrap="square">
            <a:spAutoFit/>
          </a:bodyPr>
          <a:lstStyle/>
          <a:p>
            <a:r>
              <a:rPr lang="en-US" sz="1500" b="0" i="0" dirty="0">
                <a:solidFill>
                  <a:srgbClr val="111111"/>
                </a:solidFill>
                <a:effectLst/>
                <a:latin typeface="Segoe UI" panose="020B0502040204020203" pitchFamily="34" charset="0"/>
                <a:cs typeface="Segoe UI" panose="020B0502040204020203" pitchFamily="34" charset="0"/>
              </a:rPr>
              <a:t>Team members can share files and collaborate on the same document or project at the same time, no matter where we are.</a:t>
            </a:r>
            <a:endParaRPr lang="en-US" sz="1500" dirty="0">
              <a:latin typeface="Segoe UI" panose="020B0502040204020203" pitchFamily="34" charset="0"/>
              <a:cs typeface="Segoe UI" panose="020B0502040204020203" pitchFamily="34" charset="0"/>
            </a:endParaRPr>
          </a:p>
        </p:txBody>
      </p:sp>
      <p:sp>
        <p:nvSpPr>
          <p:cNvPr id="68" name="TextBox 67">
            <a:extLst>
              <a:ext uri="{FF2B5EF4-FFF2-40B4-BE49-F238E27FC236}">
                <a16:creationId xmlns:a16="http://schemas.microsoft.com/office/drawing/2014/main" id="{31643C31-7C8F-2E37-8122-563141158CA8}"/>
              </a:ext>
            </a:extLst>
          </p:cNvPr>
          <p:cNvSpPr txBox="1"/>
          <p:nvPr/>
        </p:nvSpPr>
        <p:spPr>
          <a:xfrm>
            <a:off x="595943" y="3064578"/>
            <a:ext cx="2513319" cy="1938992"/>
          </a:xfrm>
          <a:prstGeom prst="rect">
            <a:avLst/>
          </a:prstGeom>
          <a:noFill/>
        </p:spPr>
        <p:txBody>
          <a:bodyPr wrap="square">
            <a:spAutoFit/>
          </a:bodyPr>
          <a:lstStyle/>
          <a:p>
            <a:r>
              <a:rPr lang="en-US" sz="1500" b="0" i="0" dirty="0">
                <a:solidFill>
                  <a:srgbClr val="111111"/>
                </a:solidFill>
                <a:effectLst/>
                <a:latin typeface="Segoe UI" panose="020B0502040204020203" pitchFamily="34" charset="0"/>
                <a:cs typeface="Segoe UI" panose="020B0502040204020203" pitchFamily="34" charset="0"/>
              </a:rPr>
              <a:t>Major cloud providers like AWS, Azure, and Google Cloud implement advanced security measures such as data encryption, multi-factor authentication, and intrusion detection to protect user data.</a:t>
            </a:r>
            <a:endParaRPr lang="en-US" sz="1500" dirty="0">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E1BA1FCF-167C-6761-34B0-54F6D78B84A6}"/>
              </a:ext>
            </a:extLst>
          </p:cNvPr>
          <p:cNvSpPr txBox="1"/>
          <p:nvPr/>
        </p:nvSpPr>
        <p:spPr>
          <a:xfrm>
            <a:off x="617646" y="1701337"/>
            <a:ext cx="2030362" cy="784830"/>
          </a:xfrm>
          <a:prstGeom prst="rect">
            <a:avLst/>
          </a:prstGeom>
          <a:noFill/>
        </p:spPr>
        <p:txBody>
          <a:bodyPr wrap="square">
            <a:spAutoFit/>
          </a:bodyPr>
          <a:lstStyle/>
          <a:p>
            <a:r>
              <a:rPr lang="en-US" sz="1500" b="0" i="0" dirty="0">
                <a:solidFill>
                  <a:srgbClr val="111111"/>
                </a:solidFill>
                <a:effectLst/>
                <a:latin typeface="Segoe UI" panose="020B0502040204020203" pitchFamily="34" charset="0"/>
                <a:cs typeface="Segoe UI" panose="020B0502040204020203" pitchFamily="34" charset="0"/>
              </a:rPr>
              <a:t>Pay only for what you use many services are free for students.</a:t>
            </a:r>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372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barn(inVertical)">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barn(inVertical)">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barn(inVertical)">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1">
                                            <p:txEl>
                                              <p:pRg st="0" end="0"/>
                                            </p:txEl>
                                          </p:spTgt>
                                        </p:tgtEl>
                                        <p:attrNameLst>
                                          <p:attrName>style.visibility</p:attrName>
                                        </p:attrNameLst>
                                      </p:cBhvr>
                                      <p:to>
                                        <p:strVal val="visible"/>
                                      </p:to>
                                    </p:set>
                                    <p:animEffect transition="in" filter="barn(inVertical)">
                                      <p:cBhvr>
                                        <p:cTn id="27" dur="500"/>
                                        <p:tgtEl>
                                          <p:spTgt spid="5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arn(inVertical)">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55" grpId="0"/>
      <p:bldP spid="65" grpId="0"/>
      <p:bldP spid="68"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37836-41CC-FDA9-43C2-EFFF6BB245E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F69020-2879-307C-21DF-F0EA966894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585013" y="1309149"/>
            <a:ext cx="6159620" cy="4239701"/>
          </a:xfrm>
          <a:prstGeom prst="roundRect">
            <a:avLst>
              <a:gd name="adj" fmla="val 8382"/>
            </a:avLst>
          </a:prstGeom>
          <a:solidFill>
            <a:srgbClr val="FFFFFF">
              <a:shade val="85000"/>
            </a:srgbClr>
          </a:solidFill>
          <a:ln>
            <a:noFill/>
          </a:ln>
          <a:effectLst>
            <a:reflection blurRad="12700" stA="38000" endPos="28000" dist="5000" dir="5400000" sy="-100000" algn="bl" rotWithShape="0"/>
          </a:effectLst>
        </p:spPr>
      </p:pic>
      <p:cxnSp>
        <p:nvCxnSpPr>
          <p:cNvPr id="10" name="Straight Connector 9">
            <a:extLst>
              <a:ext uri="{FF2B5EF4-FFF2-40B4-BE49-F238E27FC236}">
                <a16:creationId xmlns:a16="http://schemas.microsoft.com/office/drawing/2014/main" id="{AA9A6F58-B5A7-1E69-868D-4D12E7848D9B}"/>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21330E4-91D0-4738-C37E-69C744F9A5BD}"/>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vi-VN" sz="2800" dirty="0">
                <a:solidFill>
                  <a:schemeClr val="bg1"/>
                </a:solidFill>
                <a:latin typeface="Segoe UI Semibold" panose="020B0702040204020203" pitchFamily="34" charset="0"/>
                <a:cs typeface="Segoe UI Semibold" panose="020B0702040204020203" pitchFamily="34" charset="0"/>
              </a:rPr>
              <a:t>0</a:t>
            </a:r>
            <a:r>
              <a:rPr lang="en-US" sz="2800" dirty="0">
                <a:solidFill>
                  <a:schemeClr val="bg1"/>
                </a:solidFill>
                <a:latin typeface="Segoe UI Semibold" panose="020B0702040204020203" pitchFamily="34" charset="0"/>
                <a:cs typeface="Segoe UI Semibold" panose="020B0702040204020203" pitchFamily="34" charset="0"/>
              </a:rPr>
              <a:t>6</a:t>
            </a:r>
          </a:p>
        </p:txBody>
      </p:sp>
      <p:sp>
        <p:nvSpPr>
          <p:cNvPr id="4" name="TextBox 3">
            <a:extLst>
              <a:ext uri="{FF2B5EF4-FFF2-40B4-BE49-F238E27FC236}">
                <a16:creationId xmlns:a16="http://schemas.microsoft.com/office/drawing/2014/main" id="{0A75B295-56F1-F751-CDFA-4880EBEEFDF0}"/>
              </a:ext>
            </a:extLst>
          </p:cNvPr>
          <p:cNvSpPr txBox="1"/>
          <p:nvPr/>
        </p:nvSpPr>
        <p:spPr>
          <a:xfrm>
            <a:off x="447367" y="2927724"/>
            <a:ext cx="5137646" cy="1523494"/>
          </a:xfrm>
          <a:prstGeom prst="rect">
            <a:avLst/>
          </a:prstGeom>
          <a:noFill/>
        </p:spPr>
        <p:txBody>
          <a:bodyPr wrap="square">
            <a:spAutoFit/>
          </a:bodyPr>
          <a:lstStyle/>
          <a:p>
            <a:r>
              <a:rPr lang="en-US" sz="4500" dirty="0">
                <a:latin typeface="Segoe UI Semibold" panose="020B0702040204020203" pitchFamily="34" charset="0"/>
                <a:cs typeface="Segoe UI Semibold" panose="020B0702040204020203" pitchFamily="34" charset="0"/>
              </a:rPr>
              <a:t>Future of </a:t>
            </a:r>
          </a:p>
          <a:p>
            <a:r>
              <a:rPr lang="en-US" sz="4500" dirty="0">
                <a:solidFill>
                  <a:schemeClr val="bg2">
                    <a:lumMod val="50000"/>
                  </a:schemeClr>
                </a:solidFill>
                <a:latin typeface="Segoe UI Semibold" panose="020B0702040204020203" pitchFamily="34" charset="0"/>
                <a:cs typeface="Segoe UI Semibold" panose="020B0702040204020203" pitchFamily="34" charset="0"/>
              </a:rPr>
              <a:t>Cloud Computing</a:t>
            </a:r>
          </a:p>
        </p:txBody>
      </p:sp>
      <p:sp>
        <p:nvSpPr>
          <p:cNvPr id="9" name="TextBox 8">
            <a:extLst>
              <a:ext uri="{FF2B5EF4-FFF2-40B4-BE49-F238E27FC236}">
                <a16:creationId xmlns:a16="http://schemas.microsoft.com/office/drawing/2014/main" id="{2211D73F-5004-4A1B-18CF-A480CF7CBEA8}"/>
              </a:ext>
            </a:extLst>
          </p:cNvPr>
          <p:cNvSpPr txBox="1"/>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8524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04ED1-FA42-7AD6-1C7C-A1690B89977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EC2718E-CECA-1433-445B-2E473FA9A8E5}"/>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B359789-02C0-723B-E754-9F4DF482CC12}"/>
              </a:ext>
            </a:extLst>
          </p:cNvPr>
          <p:cNvSpPr txBox="1"/>
          <p:nvPr/>
        </p:nvSpPr>
        <p:spPr>
          <a:xfrm>
            <a:off x="360373" y="280090"/>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Key Future Trends</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3459DC80-2E65-BA29-CD0F-EFC76F895B2D}"/>
              </a:ext>
            </a:extLst>
          </p:cNvPr>
          <p:cNvSpPr txBox="1">
            <a:spLocks/>
          </p:cNvSpPr>
          <p:nvPr/>
        </p:nvSpPr>
        <p:spPr>
          <a:xfrm>
            <a:off x="360373" y="1871767"/>
            <a:ext cx="6096867" cy="3114466"/>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AI &amp; Machine Learning Integration</a:t>
            </a:r>
            <a:endParaRPr lang="vi-VN" sz="2200"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IT professionals will work closely with cloud-based AI tools for automating tasks, data analysis, and creating intelligent applications. This will reduce development time and improve software functionality. </a:t>
            </a:r>
            <a:endParaRPr lang="vi-VN" sz="2200" dirty="0">
              <a:solidFill>
                <a:schemeClr val="tx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655B8101-5189-830D-573B-7272E67C93E5}"/>
              </a:ext>
            </a:extLst>
          </p:cNvPr>
          <p:cNvPicPr>
            <a:picLocks noChangeAspect="1"/>
          </p:cNvPicPr>
          <p:nvPr/>
        </p:nvPicPr>
        <p:blipFill>
          <a:blip r:embed="rId3"/>
          <a:srcRect t="9541" b="12853"/>
          <a:stretch/>
        </p:blipFill>
        <p:spPr>
          <a:xfrm>
            <a:off x="6457240" y="1237824"/>
            <a:ext cx="5456854" cy="4579575"/>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19990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3152-B3AB-E24A-79CE-9B3E8B9866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CBD7753-8A1D-1E4D-0753-D228D7479AA8}"/>
              </a:ext>
            </a:extLst>
          </p:cNvPr>
          <p:cNvPicPr>
            <a:picLocks noChangeAspect="1"/>
          </p:cNvPicPr>
          <p:nvPr/>
        </p:nvPicPr>
        <p:blipFill>
          <a:blip r:embed="rId3"/>
          <a:stretch>
            <a:fillRect/>
          </a:stretch>
        </p:blipFill>
        <p:spPr>
          <a:xfrm>
            <a:off x="447367" y="3661536"/>
            <a:ext cx="5195991" cy="2888092"/>
          </a:xfrm>
          <a:prstGeom prst="rect">
            <a:avLst/>
          </a:prstGeom>
        </p:spPr>
      </p:pic>
      <p:pic>
        <p:nvPicPr>
          <p:cNvPr id="3" name="Picture 2">
            <a:extLst>
              <a:ext uri="{FF2B5EF4-FFF2-40B4-BE49-F238E27FC236}">
                <a16:creationId xmlns:a16="http://schemas.microsoft.com/office/drawing/2014/main" id="{B49D5C48-94F5-C380-12AB-17637F514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644" y="962356"/>
            <a:ext cx="5365450" cy="2699178"/>
          </a:xfrm>
          <a:prstGeom prst="rect">
            <a:avLst/>
          </a:prstGeom>
        </p:spPr>
      </p:pic>
      <p:cxnSp>
        <p:nvCxnSpPr>
          <p:cNvPr id="10" name="Straight Connector 9">
            <a:extLst>
              <a:ext uri="{FF2B5EF4-FFF2-40B4-BE49-F238E27FC236}">
                <a16:creationId xmlns:a16="http://schemas.microsoft.com/office/drawing/2014/main" id="{80D5987B-1D08-CCFF-A2E3-864D3A80C9AA}"/>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581777-8717-CC71-B355-48ABD6CA9729}"/>
              </a:ext>
            </a:extLst>
          </p:cNvPr>
          <p:cNvSpPr txBox="1"/>
          <p:nvPr/>
        </p:nvSpPr>
        <p:spPr>
          <a:xfrm>
            <a:off x="344129" y="265006"/>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Key Future Trends</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8D3C35E1-6D0C-7351-9D8E-4FEFBB975BE2}"/>
              </a:ext>
            </a:extLst>
          </p:cNvPr>
          <p:cNvSpPr txBox="1">
            <a:spLocks/>
          </p:cNvSpPr>
          <p:nvPr/>
        </p:nvSpPr>
        <p:spPr>
          <a:xfrm>
            <a:off x="447368" y="1200091"/>
            <a:ext cx="5935504" cy="226396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Edge Computing for Real-Time IT Systems </a:t>
            </a:r>
            <a:endParaRPr lang="vi-VN" sz="2200" b="1"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In IT areas like IoT, automation, and robots, edge computing will let data be processed faster. This helps make quick decisions and depends less on big data centers.</a:t>
            </a:r>
            <a:endParaRPr lang="vi-VN" sz="2200" dirty="0">
              <a:solidFill>
                <a:schemeClr val="tx1"/>
              </a:solidFill>
              <a:latin typeface="Segoe UI" panose="020B0502040204020203" pitchFamily="34" charset="0"/>
              <a:cs typeface="Segoe UI" panose="020B0502040204020203" pitchFamily="34" charset="0"/>
            </a:endParaRPr>
          </a:p>
        </p:txBody>
      </p:sp>
      <p:sp>
        <p:nvSpPr>
          <p:cNvPr id="6" name="Content Placeholder 2">
            <a:extLst>
              <a:ext uri="{FF2B5EF4-FFF2-40B4-BE49-F238E27FC236}">
                <a16:creationId xmlns:a16="http://schemas.microsoft.com/office/drawing/2014/main" id="{157052C8-F494-9815-9285-6E88E6FDD296}"/>
              </a:ext>
            </a:extLst>
          </p:cNvPr>
          <p:cNvSpPr txBox="1">
            <a:spLocks/>
          </p:cNvSpPr>
          <p:nvPr/>
        </p:nvSpPr>
        <p:spPr>
          <a:xfrm>
            <a:off x="6044380" y="4070251"/>
            <a:ext cx="5195991" cy="226396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Serverless IT Infrastructure </a:t>
            </a:r>
            <a:endParaRPr lang="vi-VN" sz="2200" b="1"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IT developers will use serverless systems where the cloud provider manages everything. This makes it faster and cheaper to build and run programs.</a:t>
            </a:r>
            <a:endParaRPr lang="vi-VN" sz="2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1283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F9326-6DC7-E248-EEB6-ABD1A35ADE7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B614BA-FBB6-0A5A-ED2C-7D5F6F51C4AC}"/>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3AABA2E-9697-371F-83D3-7AFDAC4EC2F6}"/>
              </a:ext>
            </a:extLst>
          </p:cNvPr>
          <p:cNvSpPr txBox="1"/>
          <p:nvPr/>
        </p:nvSpPr>
        <p:spPr>
          <a:xfrm>
            <a:off x="344129" y="265006"/>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Key Future Trends</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DCAFDEA5-6CBD-0CCF-9206-06929D42ED1A}"/>
              </a:ext>
            </a:extLst>
          </p:cNvPr>
          <p:cNvSpPr txBox="1">
            <a:spLocks/>
          </p:cNvSpPr>
          <p:nvPr/>
        </p:nvSpPr>
        <p:spPr>
          <a:xfrm>
            <a:off x="344129" y="2465295"/>
            <a:ext cx="5420177" cy="192740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Advanced Cloud Security Solutions</a:t>
            </a:r>
            <a:r>
              <a:rPr lang="en-US" sz="2200" dirty="0">
                <a:solidFill>
                  <a:schemeClr val="bg2">
                    <a:lumMod val="25000"/>
                  </a:schemeClr>
                </a:solidFill>
                <a:latin typeface="Segoe UI" panose="020B0502040204020203" pitchFamily="34" charset="0"/>
                <a:cs typeface="Segoe UI" panose="020B0502040204020203" pitchFamily="34" charset="0"/>
              </a:rPr>
              <a:t> </a:t>
            </a:r>
            <a:endParaRPr lang="vi-VN" sz="2200"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With growing cybersecurity threats, IT specialists will focus more on designing secure cloud systems, implementing encryption, access control, and security rules.</a:t>
            </a:r>
          </a:p>
        </p:txBody>
      </p:sp>
      <p:pic>
        <p:nvPicPr>
          <p:cNvPr id="7" name="Picture 6">
            <a:extLst>
              <a:ext uri="{FF2B5EF4-FFF2-40B4-BE49-F238E27FC236}">
                <a16:creationId xmlns:a16="http://schemas.microsoft.com/office/drawing/2014/main" id="{DCBD3308-47DA-E1FF-19CF-EF5656BB77C7}"/>
              </a:ext>
            </a:extLst>
          </p:cNvPr>
          <p:cNvPicPr>
            <a:picLocks noChangeAspect="1"/>
          </p:cNvPicPr>
          <p:nvPr/>
        </p:nvPicPr>
        <p:blipFill>
          <a:blip r:embed="rId3"/>
          <a:stretch>
            <a:fillRect/>
          </a:stretch>
        </p:blipFill>
        <p:spPr>
          <a:xfrm>
            <a:off x="5207265" y="1047413"/>
            <a:ext cx="6904053" cy="5290631"/>
          </a:xfrm>
          <a:prstGeom prst="rect">
            <a:avLst/>
          </a:prstGeom>
        </p:spPr>
      </p:pic>
    </p:spTree>
    <p:extLst>
      <p:ext uri="{BB962C8B-B14F-4D97-AF65-F5344CB8AC3E}">
        <p14:creationId xmlns:p14="http://schemas.microsoft.com/office/powerpoint/2010/main" val="3619754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783B2-C3F6-FAC2-F1AC-73826768C0F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7485225-4DDA-8C69-6C61-227BBD1DD63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E059E7-6EEE-63D4-F70C-4B0A9AD1B12F}"/>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vi-VN" sz="2800" dirty="0">
                <a:solidFill>
                  <a:schemeClr val="bg1"/>
                </a:solidFill>
                <a:latin typeface="Segoe UI Semibold" panose="020B0702040204020203" pitchFamily="34" charset="0"/>
                <a:cs typeface="Segoe UI Semibold" panose="020B0702040204020203" pitchFamily="34" charset="0"/>
              </a:rPr>
              <a:t>07</a:t>
            </a:r>
            <a:endParaRPr lang="en-US" sz="2800" dirty="0">
              <a:solidFill>
                <a:schemeClr val="bg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E3B4E4F-5AB8-D8E8-7C7F-7209F1248B49}"/>
              </a:ext>
            </a:extLst>
          </p:cNvPr>
          <p:cNvSpPr txBox="1"/>
          <p:nvPr/>
        </p:nvSpPr>
        <p:spPr>
          <a:xfrm>
            <a:off x="447367" y="2898650"/>
            <a:ext cx="4837697" cy="2169825"/>
          </a:xfrm>
          <a:prstGeom prst="rect">
            <a:avLst/>
          </a:prstGeom>
          <a:noFill/>
        </p:spPr>
        <p:txBody>
          <a:bodyPr wrap="square">
            <a:spAutoFit/>
          </a:bodyPr>
          <a:lstStyle/>
          <a:p>
            <a:r>
              <a:rPr lang="en-US" sz="4500" dirty="0">
                <a:latin typeface="Segoe UI Semibold" panose="020B0702040204020203" pitchFamily="34" charset="0"/>
                <a:cs typeface="Segoe UI Semibold" panose="020B0702040204020203" pitchFamily="34" charset="0"/>
              </a:rPr>
              <a:t>The Future Impact of </a:t>
            </a:r>
          </a:p>
          <a:p>
            <a:r>
              <a:rPr lang="en-US" sz="4500" dirty="0">
                <a:solidFill>
                  <a:schemeClr val="bg2">
                    <a:lumMod val="50000"/>
                  </a:schemeClr>
                </a:solidFill>
                <a:latin typeface="Segoe UI Semibold" panose="020B0702040204020203" pitchFamily="34" charset="0"/>
                <a:cs typeface="Segoe UI Semibold" panose="020B0702040204020203" pitchFamily="34" charset="0"/>
              </a:rPr>
              <a:t>Cloud Computing</a:t>
            </a:r>
          </a:p>
        </p:txBody>
      </p:sp>
      <p:sp>
        <p:nvSpPr>
          <p:cNvPr id="9" name="TextBox 8">
            <a:extLst>
              <a:ext uri="{FF2B5EF4-FFF2-40B4-BE49-F238E27FC236}">
                <a16:creationId xmlns:a16="http://schemas.microsoft.com/office/drawing/2014/main" id="{1D6BA822-3FCF-7395-D744-63CA3FDDC5AC}"/>
              </a:ext>
            </a:extLst>
          </p:cNvPr>
          <p:cNvSpPr txBox="1">
            <a:spLocks/>
          </p:cNvSpPr>
          <p:nvPr/>
        </p:nvSpPr>
        <p:spPr>
          <a:xfrm>
            <a:off x="344129" y="408622"/>
            <a:ext cx="11556083"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282573A4-F847-B06F-DF76-2C18139F50F9}"/>
              </a:ext>
            </a:extLst>
          </p:cNvPr>
          <p:cNvPicPr>
            <a:picLocks noChangeAspect="1"/>
          </p:cNvPicPr>
          <p:nvPr/>
        </p:nvPicPr>
        <p:blipFill>
          <a:blip r:embed="rId3"/>
          <a:stretch>
            <a:fillRect/>
          </a:stretch>
        </p:blipFill>
        <p:spPr>
          <a:xfrm>
            <a:off x="5178671" y="1289670"/>
            <a:ext cx="6877123" cy="5387786"/>
          </a:xfrm>
          <a:prstGeom prst="rect">
            <a:avLst/>
          </a:prstGeom>
        </p:spPr>
      </p:pic>
    </p:spTree>
    <p:extLst>
      <p:ext uri="{BB962C8B-B14F-4D97-AF65-F5344CB8AC3E}">
        <p14:creationId xmlns:p14="http://schemas.microsoft.com/office/powerpoint/2010/main" val="19582022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485A-D12D-A3B4-8AF9-0A8E88743EC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1C26FF5-433A-554D-4897-ECF3C0C0E975}"/>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E15C2BD-9677-57C8-B679-2659F26E8D07}"/>
              </a:ext>
            </a:extLst>
          </p:cNvPr>
          <p:cNvSpPr txBox="1"/>
          <p:nvPr/>
        </p:nvSpPr>
        <p:spPr>
          <a:xfrm>
            <a:off x="344129" y="265006"/>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Future Impact of </a:t>
            </a:r>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 </a:t>
            </a:r>
            <a:r>
              <a:rPr lang="en-US" sz="2500" b="1" dirty="0">
                <a:latin typeface="Segoe UI Semibold" panose="020B0502040204020203" pitchFamily="34" charset="0"/>
                <a:cs typeface="Segoe UI Semibold" panose="020B0502040204020203" pitchFamily="34" charset="0"/>
              </a:rPr>
              <a:t>on IT Careers</a:t>
            </a:r>
            <a:endParaRPr lang="en-US" sz="2500" b="1" dirty="0">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6AFDDD27-4F0A-E88D-05BC-E27B31990116}"/>
              </a:ext>
            </a:extLst>
          </p:cNvPr>
          <p:cNvSpPr txBox="1">
            <a:spLocks/>
          </p:cNvSpPr>
          <p:nvPr/>
        </p:nvSpPr>
        <p:spPr>
          <a:xfrm>
            <a:off x="447367" y="2572872"/>
            <a:ext cx="6491316" cy="171225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Cloud Skills Will Be a Core Requirement </a:t>
            </a:r>
            <a:endParaRPr lang="vi-VN" sz="2200" b="1"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In the future, strong cloud knowledge will be essential for most IT jobs, and cloud skills will be considered a basic requirement instead of a special skill.</a:t>
            </a:r>
            <a:endParaRPr lang="vi-VN" sz="2200" dirty="0">
              <a:solidFill>
                <a:schemeClr val="tx1"/>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143DF7C6-2267-537A-29D8-868C0DB83598}"/>
              </a:ext>
            </a:extLst>
          </p:cNvPr>
          <p:cNvPicPr>
            <a:picLocks noChangeAspect="1"/>
          </p:cNvPicPr>
          <p:nvPr/>
        </p:nvPicPr>
        <p:blipFill>
          <a:blip r:embed="rId3"/>
          <a:srcRect t="17647" b="29297"/>
          <a:stretch/>
        </p:blipFill>
        <p:spPr>
          <a:xfrm>
            <a:off x="6723530" y="1169894"/>
            <a:ext cx="5289176" cy="4518210"/>
          </a:xfrm>
          <a:prstGeom prst="rect">
            <a:avLst/>
          </a:prstGeom>
        </p:spPr>
      </p:pic>
    </p:spTree>
    <p:extLst>
      <p:ext uri="{BB962C8B-B14F-4D97-AF65-F5344CB8AC3E}">
        <p14:creationId xmlns:p14="http://schemas.microsoft.com/office/powerpoint/2010/main" val="4191340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23CB7-1075-AF3C-42CE-53001C0A140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B6460B2-27F6-3875-6D60-95775CE7BEFF}"/>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080429A-6775-4092-6028-0B8039F4E767}"/>
              </a:ext>
            </a:extLst>
          </p:cNvPr>
          <p:cNvSpPr txBox="1"/>
          <p:nvPr/>
        </p:nvSpPr>
        <p:spPr>
          <a:xfrm>
            <a:off x="344129" y="265006"/>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Future Impact of </a:t>
            </a:r>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 </a:t>
            </a:r>
            <a:r>
              <a:rPr lang="en-US" sz="2500" b="1" dirty="0">
                <a:latin typeface="Segoe UI Semibold" panose="020B0502040204020203" pitchFamily="34" charset="0"/>
                <a:cs typeface="Segoe UI Semibold" panose="020B0502040204020203" pitchFamily="34" charset="0"/>
              </a:rPr>
              <a:t>on IT Careers</a:t>
            </a:r>
            <a:endParaRPr lang="en-US" sz="2500" b="1" dirty="0">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7E78B585-0551-9B9E-5650-CB379018AA3B}"/>
              </a:ext>
            </a:extLst>
          </p:cNvPr>
          <p:cNvSpPr txBox="1">
            <a:spLocks/>
          </p:cNvSpPr>
          <p:nvPr/>
        </p:nvSpPr>
        <p:spPr>
          <a:xfrm>
            <a:off x="344129" y="1710090"/>
            <a:ext cx="6540765" cy="247425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New Career Paths Will Emerge </a:t>
            </a:r>
            <a:endParaRPr lang="vi-VN" sz="2200" b="1"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Jobs like Cloud Security Analyst, Serverless Developer, and AI-Cloud Integration Specialist will become popular, giving IT workers more job choices.</a:t>
            </a:r>
            <a:endParaRPr lang="vi-VN" sz="2200" dirty="0">
              <a:solidFill>
                <a:schemeClr val="tx1"/>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CFD5846F-A758-7CE1-9F72-19576E6602AC}"/>
              </a:ext>
            </a:extLst>
          </p:cNvPr>
          <p:cNvPicPr>
            <a:picLocks noChangeAspect="1"/>
          </p:cNvPicPr>
          <p:nvPr/>
        </p:nvPicPr>
        <p:blipFill>
          <a:blip r:embed="rId3"/>
          <a:stretch>
            <a:fillRect/>
          </a:stretch>
        </p:blipFill>
        <p:spPr>
          <a:xfrm>
            <a:off x="6632632" y="825909"/>
            <a:ext cx="5295704" cy="5534527"/>
          </a:xfrm>
          <a:prstGeom prst="rect">
            <a:avLst/>
          </a:prstGeom>
        </p:spPr>
      </p:pic>
    </p:spTree>
    <p:extLst>
      <p:ext uri="{BB962C8B-B14F-4D97-AF65-F5344CB8AC3E}">
        <p14:creationId xmlns:p14="http://schemas.microsoft.com/office/powerpoint/2010/main" val="3772713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A26B2-1B77-BABE-A75C-2AA5B86AD93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7EBE7AB-0A01-5EDA-97E7-462D09D6980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0E1C2CB-9499-884E-AE88-D1B3AD7B38D0}"/>
              </a:ext>
            </a:extLst>
          </p:cNvPr>
          <p:cNvSpPr txBox="1"/>
          <p:nvPr/>
        </p:nvSpPr>
        <p:spPr>
          <a:xfrm>
            <a:off x="344129" y="265006"/>
            <a:ext cx="11400503" cy="477054"/>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Future Impact of </a:t>
            </a:r>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 </a:t>
            </a:r>
            <a:r>
              <a:rPr lang="en-US" sz="2500" b="1" dirty="0">
                <a:latin typeface="Segoe UI Semibold" panose="020B0502040204020203" pitchFamily="34" charset="0"/>
                <a:cs typeface="Segoe UI Semibold" panose="020B0502040204020203" pitchFamily="34" charset="0"/>
              </a:rPr>
              <a:t>on IT Careers</a:t>
            </a:r>
            <a:endParaRPr lang="en-US" sz="2500" b="1" dirty="0">
              <a:latin typeface="Segoe UI Semibold" panose="020B0702040204020203" pitchFamily="34" charset="0"/>
              <a:cs typeface="Segoe UI Semibold" panose="020B0702040204020203" pitchFamily="34" charset="0"/>
            </a:endParaRPr>
          </a:p>
        </p:txBody>
      </p:sp>
      <p:sp>
        <p:nvSpPr>
          <p:cNvPr id="4" name="Content Placeholder 2">
            <a:extLst>
              <a:ext uri="{FF2B5EF4-FFF2-40B4-BE49-F238E27FC236}">
                <a16:creationId xmlns:a16="http://schemas.microsoft.com/office/drawing/2014/main" id="{6877749E-C7A8-17CA-6156-C0F16B5C9BC4}"/>
              </a:ext>
            </a:extLst>
          </p:cNvPr>
          <p:cNvSpPr txBox="1">
            <a:spLocks/>
          </p:cNvSpPr>
          <p:nvPr/>
        </p:nvSpPr>
        <p:spPr>
          <a:xfrm>
            <a:off x="447367" y="2061884"/>
            <a:ext cx="6325612" cy="273423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Aft>
                <a:spcPts val="1200"/>
              </a:spcAft>
            </a:pPr>
            <a:r>
              <a:rPr lang="en-US" sz="2200" b="1" dirty="0">
                <a:solidFill>
                  <a:schemeClr val="bg2">
                    <a:lumMod val="25000"/>
                  </a:schemeClr>
                </a:solidFill>
                <a:latin typeface="Segoe UI" panose="020B0502040204020203" pitchFamily="34" charset="0"/>
                <a:cs typeface="Segoe UI" panose="020B0502040204020203" pitchFamily="34" charset="0"/>
              </a:rPr>
              <a:t>Greater Flexibility and Global Opportunities </a:t>
            </a:r>
            <a:endParaRPr lang="vi-VN" sz="2200" b="1" dirty="0">
              <a:solidFill>
                <a:schemeClr val="bg2">
                  <a:lumMod val="25000"/>
                </a:schemeClr>
              </a:solidFill>
              <a:latin typeface="Segoe UI" panose="020B0502040204020203" pitchFamily="34" charset="0"/>
              <a:cs typeface="Segoe UI" panose="020B0502040204020203" pitchFamily="34" charset="0"/>
            </a:endParaRPr>
          </a:p>
          <a:p>
            <a:pPr>
              <a:lnSpc>
                <a:spcPct val="130000"/>
              </a:lnSpc>
              <a:spcAft>
                <a:spcPts val="1200"/>
              </a:spcAft>
            </a:pPr>
            <a:r>
              <a:rPr lang="en-US" sz="2200" dirty="0">
                <a:solidFill>
                  <a:schemeClr val="tx1"/>
                </a:solidFill>
                <a:latin typeface="Segoe UI" panose="020B0502040204020203" pitchFamily="34" charset="0"/>
                <a:cs typeface="Segoe UI" panose="020B0502040204020203" pitchFamily="34" charset="0"/>
              </a:rPr>
              <a:t>Cloud Computing will allow IT workers to work from anywhere, work with people from other countries, and find better-paid jobs no matter where they live.</a:t>
            </a:r>
            <a:endParaRPr lang="vi-VN" sz="2200" dirty="0">
              <a:solidFill>
                <a:schemeClr val="tx1"/>
              </a:solidFill>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B2B99594-B45F-905F-4918-8EBA79838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009" y="742060"/>
            <a:ext cx="5829300" cy="5542198"/>
          </a:xfrm>
          <a:prstGeom prst="rect">
            <a:avLst/>
          </a:prstGeom>
        </p:spPr>
      </p:pic>
    </p:spTree>
    <p:extLst>
      <p:ext uri="{BB962C8B-B14F-4D97-AF65-F5344CB8AC3E}">
        <p14:creationId xmlns:p14="http://schemas.microsoft.com/office/powerpoint/2010/main" val="3150563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DB88-16DC-0F6E-BA4C-F653A0053DE3}"/>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1585953-6B88-C3EF-967A-8EB47885ACC3}"/>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2F78BC2-2499-888C-E31C-1070E55CC598}"/>
              </a:ext>
            </a:extLst>
          </p:cNvPr>
          <p:cNvSpPr txBox="1"/>
          <p:nvPr/>
        </p:nvSpPr>
        <p:spPr>
          <a:xfrm>
            <a:off x="344129" y="265006"/>
            <a:ext cx="7408607" cy="938719"/>
          </a:xfrm>
          <a:prstGeom prst="rect">
            <a:avLst/>
          </a:prstGeom>
          <a:noFill/>
        </p:spPr>
        <p:txBody>
          <a:bodyPr wrap="square">
            <a:spAutoFit/>
          </a:bodyPr>
          <a:lstStyle/>
          <a:p>
            <a:r>
              <a:rPr lang="en-US" sz="2500" b="1" dirty="0">
                <a:latin typeface="Segoe UI Semibold" panose="020B0502040204020203" pitchFamily="34" charset="0"/>
                <a:cs typeface="Segoe UI Semibold" panose="020B0502040204020203" pitchFamily="34" charset="0"/>
              </a:rPr>
              <a:t>The birth of </a:t>
            </a:r>
            <a:r>
              <a:rPr lang="en-US" sz="2500" b="1" dirty="0">
                <a:solidFill>
                  <a:schemeClr val="bg2">
                    <a:lumMod val="50000"/>
                  </a:schemeClr>
                </a:solidFill>
                <a:latin typeface="Segoe UI Semibold" panose="020B0502040204020203" pitchFamily="34" charset="0"/>
                <a:cs typeface="Segoe UI Semibold" panose="020B0502040204020203" pitchFamily="34" charset="0"/>
              </a:rPr>
              <a:t>Cloud Computing</a:t>
            </a:r>
          </a:p>
          <a:p>
            <a:endParaRPr lang="en-US" sz="30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1028" name="Picture 4">
            <a:extLst>
              <a:ext uri="{FF2B5EF4-FFF2-40B4-BE49-F238E27FC236}">
                <a16:creationId xmlns:a16="http://schemas.microsoft.com/office/drawing/2014/main" id="{AD6D6126-FBEC-CAF0-4608-27569C84E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67" y="1092869"/>
            <a:ext cx="2866104" cy="2726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016C1D-962C-8C33-E285-B6B73E913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102" y="3531335"/>
            <a:ext cx="3636091" cy="3061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CCA781-C882-9616-9951-2A30C176ACBA}"/>
              </a:ext>
            </a:extLst>
          </p:cNvPr>
          <p:cNvSpPr txBox="1"/>
          <p:nvPr/>
        </p:nvSpPr>
        <p:spPr>
          <a:xfrm>
            <a:off x="334297" y="3932507"/>
            <a:ext cx="7521678" cy="1446550"/>
          </a:xfrm>
          <a:prstGeom prst="rect">
            <a:avLst/>
          </a:prstGeom>
          <a:noFill/>
        </p:spPr>
        <p:txBody>
          <a:bodyPr wrap="square">
            <a:spAutoFit/>
          </a:bodyPr>
          <a:lstStyle/>
          <a:p>
            <a:r>
              <a:rPr lang="en-US" sz="2200" dirty="0">
                <a:latin typeface="Segoe UI" panose="020B0502040204020203" pitchFamily="34" charset="0"/>
                <a:cs typeface="Segoe UI" panose="020B0502040204020203" pitchFamily="34" charset="0"/>
              </a:rPr>
              <a:t>However, it wasn't until the early 2000s that modern cloud infrastructure for businesses emerged. This technology has developed steadily and proven itself as one of the most important technological revolutions of the 21st century.</a:t>
            </a:r>
          </a:p>
        </p:txBody>
      </p:sp>
      <p:sp>
        <p:nvSpPr>
          <p:cNvPr id="7" name="TextBox 6">
            <a:extLst>
              <a:ext uri="{FF2B5EF4-FFF2-40B4-BE49-F238E27FC236}">
                <a16:creationId xmlns:a16="http://schemas.microsoft.com/office/drawing/2014/main" id="{F4523AEB-AB00-8E2A-F7AA-4B6464C79EBF}"/>
              </a:ext>
            </a:extLst>
          </p:cNvPr>
          <p:cNvSpPr txBox="1"/>
          <p:nvPr/>
        </p:nvSpPr>
        <p:spPr>
          <a:xfrm>
            <a:off x="3549445" y="1094791"/>
            <a:ext cx="8195187" cy="1446550"/>
          </a:xfrm>
          <a:prstGeom prst="rect">
            <a:avLst/>
          </a:prstGeom>
          <a:noFill/>
        </p:spPr>
        <p:txBody>
          <a:bodyPr wrap="square">
            <a:spAutoFit/>
          </a:bodyPr>
          <a:lstStyle/>
          <a:p>
            <a:r>
              <a:rPr lang="en-US" sz="2200" dirty="0">
                <a:latin typeface="Segoe UI" panose="020B0502040204020203" pitchFamily="34" charset="0"/>
                <a:cs typeface="Segoe UI" panose="020B0502040204020203" pitchFamily="34" charset="0"/>
              </a:rPr>
              <a:t>The concept originated in the 1960s by Dr. J.C.R. Licklider – who is considered the "father of cloud computing." He proposed the idea of a global computer network, called the "Intergalactic Computer Network."</a:t>
            </a:r>
          </a:p>
        </p:txBody>
      </p:sp>
    </p:spTree>
    <p:extLst>
      <p:ext uri="{BB962C8B-B14F-4D97-AF65-F5344CB8AC3E}">
        <p14:creationId xmlns:p14="http://schemas.microsoft.com/office/powerpoint/2010/main" val="3143206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ight Triangle 2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A25CB0B-F2EE-B178-F1A8-2139BE131E49}"/>
              </a:ext>
            </a:extLst>
          </p:cNvPr>
          <p:cNvSpPr>
            <a:spLocks noGrp="1"/>
          </p:cNvSpPr>
          <p:nvPr>
            <p:ph idx="1"/>
          </p:nvPr>
        </p:nvSpPr>
        <p:spPr>
          <a:xfrm>
            <a:off x="887719" y="2866814"/>
            <a:ext cx="5769224" cy="2069253"/>
          </a:xfrm>
        </p:spPr>
        <p:txBody>
          <a:bodyPr anchor="ctr">
            <a:normAutofit/>
          </a:bodyPr>
          <a:lstStyle/>
          <a:p>
            <a:pPr marL="0" indent="0">
              <a:buNone/>
            </a:pPr>
            <a:r>
              <a:rPr lang="en-US" sz="6600" dirty="0">
                <a:latin typeface="Segoe UI Semibold (Headings)"/>
              </a:rPr>
              <a:t>Thank you!</a:t>
            </a:r>
          </a:p>
          <a:p>
            <a:pPr marL="0" indent="0">
              <a:buNone/>
            </a:pPr>
            <a:r>
              <a:rPr lang="en-US" sz="3300" kern="0" dirty="0">
                <a:solidFill>
                  <a:schemeClr val="accent2"/>
                </a:solidFill>
                <a:latin typeface="Segoe UI Semibold" panose="020B0702040204020203" pitchFamily="34" charset="0"/>
                <a:ea typeface="Roboto"/>
                <a:cs typeface="Segoe UI Semibold" panose="020B0702040204020203" pitchFamily="34" charset="0"/>
                <a:sym typeface="Roboto"/>
              </a:rPr>
              <a:t>Do you have any question?</a:t>
            </a:r>
          </a:p>
        </p:txBody>
      </p:sp>
    </p:spTree>
    <p:extLst>
      <p:ext uri="{BB962C8B-B14F-4D97-AF65-F5344CB8AC3E}">
        <p14:creationId xmlns:p14="http://schemas.microsoft.com/office/powerpoint/2010/main" val="2366011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ircle(in)">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803BD-8F25-0B17-D5EA-F0FFE493A515}"/>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8DF0A0-F4F3-A9B4-2FD0-654F4821CCB3}"/>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2CC7B12-BBDF-5C06-1A4F-99C9CA79085D}"/>
              </a:ext>
            </a:extLst>
          </p:cNvPr>
          <p:cNvSpPr txBox="1"/>
          <p:nvPr/>
        </p:nvSpPr>
        <p:spPr>
          <a:xfrm>
            <a:off x="344129" y="265006"/>
            <a:ext cx="7408607" cy="477054"/>
          </a:xfrm>
          <a:prstGeom prst="rect">
            <a:avLst/>
          </a:prstGeom>
          <a:noFill/>
        </p:spPr>
        <p:txBody>
          <a:bodyPr wrap="square">
            <a:spAutoFit/>
          </a:bodyPr>
          <a:lstStyle/>
          <a:p>
            <a:r>
              <a:rPr lang="en-US" sz="2500" b="1" kern="0" dirty="0">
                <a:solidFill>
                  <a:srgbClr val="202020"/>
                </a:solidFill>
                <a:effectLst/>
                <a:latin typeface="Segoe UI Semibold" panose="020B0702040204020203" pitchFamily="34" charset="0"/>
                <a:ea typeface="Calibri" panose="020F0502020204030204" pitchFamily="34" charset="0"/>
                <a:cs typeface="Segoe UI Semibold" panose="020B0702040204020203" pitchFamily="34" charset="0"/>
                <a:sym typeface="Figtree"/>
              </a:rPr>
              <a:t>The origin and development</a:t>
            </a:r>
            <a:r>
              <a:rPr lang="en-US" sz="2500" b="1" kern="0" dirty="0">
                <a:solidFill>
                  <a:srgbClr val="202020"/>
                </a:solidFill>
                <a:latin typeface="Segoe UI Semibold" panose="020B0702040204020203" pitchFamily="34" charset="0"/>
                <a:cs typeface="Segoe UI Semibold" panose="020B0702040204020203" pitchFamily="34" charset="0"/>
                <a:sym typeface="Figtree"/>
              </a:rPr>
              <a:t> </a:t>
            </a:r>
            <a:r>
              <a:rPr lang="en-US" sz="2500" b="1" kern="0" dirty="0">
                <a:solidFill>
                  <a:schemeClr val="bg2">
                    <a:lumMod val="50000"/>
                  </a:schemeClr>
                </a:solidFill>
                <a:latin typeface="Segoe UI Semibold" panose="020B0702040204020203" pitchFamily="34" charset="0"/>
                <a:cs typeface="Segoe UI Semibold" panose="020B0702040204020203" pitchFamily="34" charset="0"/>
                <a:sym typeface="Figtree"/>
              </a:rPr>
              <a:t>Cloud Computing</a:t>
            </a:r>
            <a:endParaRPr lang="en-US" sz="2500" b="1" dirty="0">
              <a:solidFill>
                <a:schemeClr val="bg2">
                  <a:lumMod val="50000"/>
                </a:schemeClr>
              </a:solidFill>
              <a:latin typeface="Segoe UI Semibold" panose="020B0702040204020203" pitchFamily="34" charset="0"/>
              <a:cs typeface="Segoe UI Semibold" panose="020B0702040204020203" pitchFamily="34" charset="0"/>
            </a:endParaRPr>
          </a:p>
        </p:txBody>
      </p:sp>
      <p:grpSp>
        <p:nvGrpSpPr>
          <p:cNvPr id="47" name="Group 46">
            <a:extLst>
              <a:ext uri="{FF2B5EF4-FFF2-40B4-BE49-F238E27FC236}">
                <a16:creationId xmlns:a16="http://schemas.microsoft.com/office/drawing/2014/main" id="{20458FDB-8FFB-4086-445E-9C495C9958CA}"/>
              </a:ext>
            </a:extLst>
          </p:cNvPr>
          <p:cNvGrpSpPr/>
          <p:nvPr/>
        </p:nvGrpSpPr>
        <p:grpSpPr>
          <a:xfrm>
            <a:off x="122902" y="1266040"/>
            <a:ext cx="11788960" cy="5020211"/>
            <a:chOff x="447367" y="1266040"/>
            <a:chExt cx="11788960" cy="5020211"/>
          </a:xfrm>
        </p:grpSpPr>
        <p:pic>
          <p:nvPicPr>
            <p:cNvPr id="41" name="Picture 28">
              <a:extLst>
                <a:ext uri="{FF2B5EF4-FFF2-40B4-BE49-F238E27FC236}">
                  <a16:creationId xmlns:a16="http://schemas.microsoft.com/office/drawing/2014/main" id="{2FFE0B1F-407F-ABFF-F21F-F384BBE4D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949" y="5276601"/>
              <a:ext cx="2195052" cy="10096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a:extLst>
                <a:ext uri="{FF2B5EF4-FFF2-40B4-BE49-F238E27FC236}">
                  <a16:creationId xmlns:a16="http://schemas.microsoft.com/office/drawing/2014/main" id="{596AA1DF-942F-9461-7793-4D65A26F9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3780" y="4455176"/>
              <a:ext cx="2698956" cy="83606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80817AE-8BD9-26CB-E16A-2892A1602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67" y="4448120"/>
              <a:ext cx="2698956" cy="92166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Folded Corner 25">
              <a:extLst>
                <a:ext uri="{FF2B5EF4-FFF2-40B4-BE49-F238E27FC236}">
                  <a16:creationId xmlns:a16="http://schemas.microsoft.com/office/drawing/2014/main" id="{601AB0EC-43CB-1772-60C0-D543DC08F065}"/>
                </a:ext>
              </a:extLst>
            </p:cNvPr>
            <p:cNvSpPr>
              <a:spLocks/>
            </p:cNvSpPr>
            <p:nvPr/>
          </p:nvSpPr>
          <p:spPr>
            <a:xfrm>
              <a:off x="766916" y="2270925"/>
              <a:ext cx="2021374" cy="2645201"/>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072" name="Picture 24">
              <a:extLst>
                <a:ext uri="{FF2B5EF4-FFF2-40B4-BE49-F238E27FC236}">
                  <a16:creationId xmlns:a16="http://schemas.microsoft.com/office/drawing/2014/main" id="{3C5656A5-9F51-4277-0911-6560A1A6C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021" y="1266040"/>
              <a:ext cx="2183527" cy="100478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72EC9319-ED4B-B3EA-3952-65D2AC0CB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432" y="5251991"/>
              <a:ext cx="2195052" cy="10096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C0C8C7-79CF-5379-0441-D0F851854C3D}"/>
                </a:ext>
              </a:extLst>
            </p:cNvPr>
            <p:cNvSpPr txBox="1">
              <a:spLocks/>
            </p:cNvSpPr>
            <p:nvPr/>
          </p:nvSpPr>
          <p:spPr>
            <a:xfrm>
              <a:off x="857519" y="2368243"/>
              <a:ext cx="2060626" cy="2308324"/>
            </a:xfrm>
            <a:prstGeom prst="rect">
              <a:avLst/>
            </a:prstGeom>
            <a:noFill/>
          </p:spPr>
          <p:txBody>
            <a:bodyPr wrap="square">
              <a:spAutoFit/>
            </a:bodyPr>
            <a:lstStyle/>
            <a:p>
              <a:pPr algn="ctr" rtl="0">
                <a:buNone/>
              </a:pPr>
              <a:r>
                <a:rPr lang="en-US" sz="1600" b="0" i="0" u="none" strike="noStrike" dirty="0">
                  <a:solidFill>
                    <a:srgbClr val="000000"/>
                  </a:solidFill>
                  <a:effectLst/>
                  <a:latin typeface="Arial" panose="020B0604020202020204" pitchFamily="34" charset="0"/>
                </a:rPr>
                <a:t>Early 1990s:</a:t>
              </a:r>
              <a:endParaRPr lang="en-US" sz="1600" b="0" dirty="0">
                <a:effectLst/>
              </a:endParaRPr>
            </a:p>
            <a:p>
              <a:pPr rtl="0">
                <a:buNone/>
              </a:pPr>
              <a:br>
                <a:rPr lang="en-US" sz="1600" b="0" dirty="0">
                  <a:effectLst/>
                  <a:latin typeface="Segoe UI" panose="020B0502040204020203" pitchFamily="34" charset="0"/>
                  <a:cs typeface="Segoe UI" panose="020B0502040204020203" pitchFamily="34" charset="0"/>
                </a:rPr>
              </a:br>
              <a:r>
                <a:rPr lang="en-US" sz="1600" b="0" i="0" u="none" strike="noStrike" dirty="0">
                  <a:solidFill>
                    <a:srgbClr val="000000"/>
                  </a:solidFill>
                  <a:effectLst/>
                  <a:latin typeface="Segoe UI" panose="020B0502040204020203" pitchFamily="34" charset="0"/>
                  <a:cs typeface="Segoe UI" panose="020B0502040204020203" pitchFamily="34" charset="0"/>
                </a:rPr>
                <a:t>- Internet became more accessible thanks to Apple, Microsoft, and IBM’s early innovations.</a:t>
              </a:r>
              <a:endParaRPr lang="en-US" sz="1600" b="0" dirty="0">
                <a:effectLst/>
                <a:latin typeface="Segoe UI" panose="020B0502040204020203" pitchFamily="34" charset="0"/>
                <a:cs typeface="Segoe UI" panose="020B0502040204020203" pitchFamily="34" charset="0"/>
              </a:endParaRPr>
            </a:p>
            <a:p>
              <a:pPr>
                <a:buNone/>
              </a:pPr>
              <a:br>
                <a:rPr lang="en-US" sz="1600" dirty="0"/>
              </a:br>
              <a:endParaRPr lang="en-US" sz="1600" dirty="0"/>
            </a:p>
          </p:txBody>
        </p:sp>
        <p:pic>
          <p:nvPicPr>
            <p:cNvPr id="27" name="Picture 22">
              <a:extLst>
                <a:ext uri="{FF2B5EF4-FFF2-40B4-BE49-F238E27FC236}">
                  <a16:creationId xmlns:a16="http://schemas.microsoft.com/office/drawing/2014/main" id="{DC9641CC-CE69-B5A3-CA82-C7C12FA51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243" y="2270822"/>
              <a:ext cx="2698956" cy="83606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Folded Corner 27">
              <a:extLst>
                <a:ext uri="{FF2B5EF4-FFF2-40B4-BE49-F238E27FC236}">
                  <a16:creationId xmlns:a16="http://schemas.microsoft.com/office/drawing/2014/main" id="{E436182A-5D5E-45A3-91F6-8DF8AF47F9A9}"/>
                </a:ext>
              </a:extLst>
            </p:cNvPr>
            <p:cNvSpPr>
              <a:spLocks/>
            </p:cNvSpPr>
            <p:nvPr/>
          </p:nvSpPr>
          <p:spPr>
            <a:xfrm>
              <a:off x="3096854" y="2592265"/>
              <a:ext cx="2021374" cy="2777516"/>
            </a:xfrm>
            <a:prstGeom prst="foldedCorner">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9094886-79F5-F0E6-C305-90134815B961}"/>
                </a:ext>
              </a:extLst>
            </p:cNvPr>
            <p:cNvSpPr txBox="1">
              <a:spLocks/>
            </p:cNvSpPr>
            <p:nvPr/>
          </p:nvSpPr>
          <p:spPr>
            <a:xfrm>
              <a:off x="3107839" y="2658152"/>
              <a:ext cx="1979164" cy="2554545"/>
            </a:xfrm>
            <a:prstGeom prst="rect">
              <a:avLst/>
            </a:prstGeom>
            <a:noFill/>
          </p:spPr>
          <p:txBody>
            <a:bodyPr wrap="square">
              <a:spAutoFit/>
            </a:bodyPr>
            <a:lstStyle/>
            <a:p>
              <a:pPr algn="ctr"/>
              <a:r>
                <a:rPr lang="en-US" sz="1600" dirty="0">
                  <a:latin typeface="Segoe UI" panose="020B0502040204020203" pitchFamily="34" charset="0"/>
                  <a:cs typeface="Segoe UI" panose="020B0502040204020203" pitchFamily="34" charset="0"/>
                </a:rPr>
                <a:t>Late 1990s: </a:t>
              </a:r>
            </a:p>
            <a:p>
              <a:r>
                <a:rPr lang="en-US" sz="1600" dirty="0">
                  <a:latin typeface="Segoe UI" panose="020B0502040204020203" pitchFamily="34" charset="0"/>
                  <a:cs typeface="Segoe UI" panose="020B0502040204020203" pitchFamily="34" charset="0"/>
                </a:rPr>
                <a:t>- Internet &amp; tech evolved rapidly. - Salesforce.com introduced cloud-based business apps. - Cloud services like Yahoo Mail gained popularity.</a:t>
              </a:r>
            </a:p>
          </p:txBody>
        </p:sp>
        <p:sp>
          <p:nvSpPr>
            <p:cNvPr id="32" name="Rectangle: Folded Corner 31">
              <a:extLst>
                <a:ext uri="{FF2B5EF4-FFF2-40B4-BE49-F238E27FC236}">
                  <a16:creationId xmlns:a16="http://schemas.microsoft.com/office/drawing/2014/main" id="{78FBBA76-C8E4-07B2-8117-7EAC11D861B4}"/>
                </a:ext>
              </a:extLst>
            </p:cNvPr>
            <p:cNvSpPr>
              <a:spLocks/>
            </p:cNvSpPr>
            <p:nvPr/>
          </p:nvSpPr>
          <p:spPr>
            <a:xfrm>
              <a:off x="5393152" y="2270925"/>
              <a:ext cx="2021374" cy="2645201"/>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4" name="TextBox 33">
              <a:extLst>
                <a:ext uri="{FF2B5EF4-FFF2-40B4-BE49-F238E27FC236}">
                  <a16:creationId xmlns:a16="http://schemas.microsoft.com/office/drawing/2014/main" id="{D24B410E-CE65-A2D4-19F0-5D3397401585}"/>
                </a:ext>
              </a:extLst>
            </p:cNvPr>
            <p:cNvSpPr txBox="1">
              <a:spLocks/>
            </p:cNvSpPr>
            <p:nvPr/>
          </p:nvSpPr>
          <p:spPr>
            <a:xfrm>
              <a:off x="5387964" y="2361348"/>
              <a:ext cx="2078798" cy="2062103"/>
            </a:xfrm>
            <a:prstGeom prst="rect">
              <a:avLst/>
            </a:prstGeom>
            <a:noFill/>
          </p:spPr>
          <p:txBody>
            <a:bodyPr wrap="square">
              <a:spAutoFit/>
            </a:bodyPr>
            <a:lstStyle/>
            <a:p>
              <a:pPr algn="ctr"/>
              <a:r>
                <a:rPr lang="en-US" sz="1600" dirty="0">
                  <a:latin typeface="Segoe UI" panose="020B0502040204020203" pitchFamily="34" charset="0"/>
                  <a:cs typeface="Segoe UI" panose="020B0502040204020203" pitchFamily="34" charset="0"/>
                </a:rPr>
                <a:t>2002: </a:t>
              </a:r>
            </a:p>
            <a:p>
              <a:r>
                <a:rPr lang="en-US" sz="1600" dirty="0">
                  <a:latin typeface="Segoe UI" panose="020B0502040204020203" pitchFamily="34" charset="0"/>
                  <a:cs typeface="Segoe UI" panose="020B0502040204020203" pitchFamily="34" charset="0"/>
                </a:rPr>
                <a:t>- Amazon introduced Amazon Web Services (AWS), marking a significant step in cloud computing development.</a:t>
              </a:r>
            </a:p>
          </p:txBody>
        </p:sp>
        <p:pic>
          <p:nvPicPr>
            <p:cNvPr id="36" name="Picture 24">
              <a:extLst>
                <a:ext uri="{FF2B5EF4-FFF2-40B4-BE49-F238E27FC236}">
                  <a16:creationId xmlns:a16="http://schemas.microsoft.com/office/drawing/2014/main" id="{D2BC7975-55A8-18F9-9C55-1615291BD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2762" y="1278024"/>
              <a:ext cx="2183527" cy="100478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2">
              <a:extLst>
                <a:ext uri="{FF2B5EF4-FFF2-40B4-BE49-F238E27FC236}">
                  <a16:creationId xmlns:a16="http://schemas.microsoft.com/office/drawing/2014/main" id="{4C7D5DF7-556C-B25D-9FBD-605B6563D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408" y="2231865"/>
              <a:ext cx="2576134" cy="83606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Folded Corner 37">
              <a:extLst>
                <a:ext uri="{FF2B5EF4-FFF2-40B4-BE49-F238E27FC236}">
                  <a16:creationId xmlns:a16="http://schemas.microsoft.com/office/drawing/2014/main" id="{A1739C1F-6CDA-9BD3-4490-8511B217EE12}"/>
                </a:ext>
              </a:extLst>
            </p:cNvPr>
            <p:cNvSpPr>
              <a:spLocks/>
            </p:cNvSpPr>
            <p:nvPr/>
          </p:nvSpPr>
          <p:spPr>
            <a:xfrm>
              <a:off x="7667443" y="2546666"/>
              <a:ext cx="2021374" cy="2777516"/>
            </a:xfrm>
            <a:prstGeom prst="foldedCorner">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497B39A-28AB-9FC2-9338-92FAF6DAD28C}"/>
                </a:ext>
              </a:extLst>
            </p:cNvPr>
            <p:cNvSpPr txBox="1">
              <a:spLocks/>
            </p:cNvSpPr>
            <p:nvPr/>
          </p:nvSpPr>
          <p:spPr>
            <a:xfrm>
              <a:off x="7707355" y="2666093"/>
              <a:ext cx="1987502" cy="2308324"/>
            </a:xfrm>
            <a:prstGeom prst="rect">
              <a:avLst/>
            </a:prstGeom>
            <a:noFill/>
          </p:spPr>
          <p:txBody>
            <a:bodyPr wrap="square">
              <a:spAutoFit/>
            </a:bodyPr>
            <a:lstStyle/>
            <a:p>
              <a:pPr algn="ctr"/>
              <a:r>
                <a:rPr lang="en-US" sz="1600">
                  <a:latin typeface="Segoe UI" panose="020B0502040204020203" pitchFamily="34" charset="0"/>
                  <a:cs typeface="Segoe UI" panose="020B0502040204020203" pitchFamily="34" charset="0"/>
                </a:rPr>
                <a:t>2004</a:t>
              </a:r>
              <a:r>
                <a:rPr lang="en-US" sz="1600" dirty="0">
                  <a:latin typeface="Segoe UI" panose="020B0502040204020203" pitchFamily="34" charset="0"/>
                  <a:cs typeface="Segoe UI" panose="020B0502040204020203" pitchFamily="34" charset="0"/>
                </a:rPr>
                <a:t>: </a:t>
              </a:r>
            </a:p>
            <a:p>
              <a:r>
                <a:rPr lang="en-US" sz="1600" dirty="0">
                  <a:latin typeface="Segoe UI" panose="020B0502040204020203" pitchFamily="34" charset="0"/>
                  <a:cs typeface="Segoe UI" panose="020B0502040204020203" pitchFamily="34" charset="0"/>
                </a:rPr>
                <a:t>- Facebook emerged, defining the concept of "cloud for individuals," bringing cloud computing closer to personal users.</a:t>
              </a:r>
            </a:p>
          </p:txBody>
        </p:sp>
        <p:pic>
          <p:nvPicPr>
            <p:cNvPr id="42" name="Picture 22">
              <a:extLst>
                <a:ext uri="{FF2B5EF4-FFF2-40B4-BE49-F238E27FC236}">
                  <a16:creationId xmlns:a16="http://schemas.microsoft.com/office/drawing/2014/main" id="{626A999C-1B78-12FC-17BF-B7D1C08FA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0193" y="4448197"/>
              <a:ext cx="2576134" cy="836063"/>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Folded Corner 42">
              <a:extLst>
                <a:ext uri="{FF2B5EF4-FFF2-40B4-BE49-F238E27FC236}">
                  <a16:creationId xmlns:a16="http://schemas.microsoft.com/office/drawing/2014/main" id="{DD4FB918-BA29-A3B1-AC54-09E462CD75BE}"/>
                </a:ext>
              </a:extLst>
            </p:cNvPr>
            <p:cNvSpPr/>
            <p:nvPr/>
          </p:nvSpPr>
          <p:spPr>
            <a:xfrm>
              <a:off x="10015977" y="2231865"/>
              <a:ext cx="2021374" cy="2645201"/>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5" name="TextBox 44">
              <a:extLst>
                <a:ext uri="{FF2B5EF4-FFF2-40B4-BE49-F238E27FC236}">
                  <a16:creationId xmlns:a16="http://schemas.microsoft.com/office/drawing/2014/main" id="{0FFD8B69-3032-A518-7E09-64147792C710}"/>
                </a:ext>
              </a:extLst>
            </p:cNvPr>
            <p:cNvSpPr txBox="1"/>
            <p:nvPr/>
          </p:nvSpPr>
          <p:spPr>
            <a:xfrm>
              <a:off x="9986425" y="2307854"/>
              <a:ext cx="2138157" cy="2554545"/>
            </a:xfrm>
            <a:prstGeom prst="rect">
              <a:avLst/>
            </a:prstGeom>
            <a:noFill/>
          </p:spPr>
          <p:txBody>
            <a:bodyPr wrap="square">
              <a:spAutoFit/>
            </a:bodyPr>
            <a:lstStyle/>
            <a:p>
              <a:pPr algn="ctr"/>
              <a:r>
                <a:rPr lang="en-US" sz="1600" dirty="0">
                  <a:latin typeface="Segoe UI" panose="020B0502040204020203" pitchFamily="34" charset="0"/>
                  <a:cs typeface="Segoe UI" panose="020B0502040204020203" pitchFamily="34" charset="0"/>
                </a:rPr>
                <a:t>2006: </a:t>
              </a:r>
            </a:p>
            <a:p>
              <a:r>
                <a:rPr lang="en-US" sz="1600" dirty="0">
                  <a:latin typeface="Segoe UI" panose="020B0502040204020203" pitchFamily="34" charset="0"/>
                  <a:cs typeface="Segoe UI" panose="020B0502040204020203" pitchFamily="34" charset="0"/>
                </a:rPr>
                <a:t>- The term “Cloud Computing” gained widespread recognition with the launch of Amazon EC2 and Google Docs, leading the way for modern cloud services.</a:t>
              </a:r>
            </a:p>
          </p:txBody>
        </p:sp>
      </p:grpSp>
    </p:spTree>
    <p:extLst>
      <p:ext uri="{BB962C8B-B14F-4D97-AF65-F5344CB8AC3E}">
        <p14:creationId xmlns:p14="http://schemas.microsoft.com/office/powerpoint/2010/main" val="1283842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1000" fill="hold"/>
                                        <p:tgtEl>
                                          <p:spTgt spid="47"/>
                                        </p:tgtEl>
                                        <p:attrNameLst>
                                          <p:attrName>ppt_w</p:attrName>
                                        </p:attrNameLst>
                                      </p:cBhvr>
                                      <p:tavLst>
                                        <p:tav tm="0">
                                          <p:val>
                                            <p:fltVal val="0"/>
                                          </p:val>
                                        </p:tav>
                                        <p:tav tm="100000">
                                          <p:val>
                                            <p:strVal val="#ppt_w"/>
                                          </p:val>
                                        </p:tav>
                                      </p:tavLst>
                                    </p:anim>
                                    <p:anim calcmode="lin" valueType="num">
                                      <p:cBhvr>
                                        <p:cTn id="8" dur="1000" fill="hold"/>
                                        <p:tgtEl>
                                          <p:spTgt spid="47"/>
                                        </p:tgtEl>
                                        <p:attrNameLst>
                                          <p:attrName>ppt_h</p:attrName>
                                        </p:attrNameLst>
                                      </p:cBhvr>
                                      <p:tavLst>
                                        <p:tav tm="0">
                                          <p:val>
                                            <p:fltVal val="0"/>
                                          </p:val>
                                        </p:tav>
                                        <p:tav tm="100000">
                                          <p:val>
                                            <p:strVal val="#ppt_h"/>
                                          </p:val>
                                        </p:tav>
                                      </p:tavLst>
                                    </p:anim>
                                    <p:anim calcmode="lin" valueType="num">
                                      <p:cBhvr>
                                        <p:cTn id="9" dur="1000" fill="hold"/>
                                        <p:tgtEl>
                                          <p:spTgt spid="47"/>
                                        </p:tgtEl>
                                        <p:attrNameLst>
                                          <p:attrName>style.rotation</p:attrName>
                                        </p:attrNameLst>
                                      </p:cBhvr>
                                      <p:tavLst>
                                        <p:tav tm="0">
                                          <p:val>
                                            <p:fltVal val="90"/>
                                          </p:val>
                                        </p:tav>
                                        <p:tav tm="100000">
                                          <p:val>
                                            <p:fltVal val="0"/>
                                          </p:val>
                                        </p:tav>
                                      </p:tavLst>
                                    </p:anim>
                                    <p:animEffect transition="in" filter="fade">
                                      <p:cBhvr>
                                        <p:cTn id="10"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57C3D-E0BC-9FB5-0B9E-CE6D98E88606}"/>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4147B39-628F-89F6-1543-1BF509FBFF5D}"/>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1FA1F61-2922-14DF-66AA-0EBA70DACF69}"/>
              </a:ext>
            </a:extLst>
          </p:cNvPr>
          <p:cNvSpPr txBox="1"/>
          <p:nvPr/>
        </p:nvSpPr>
        <p:spPr>
          <a:xfrm>
            <a:off x="447367" y="1442882"/>
            <a:ext cx="6206135" cy="2462213"/>
          </a:xfrm>
          <a:prstGeom prst="rect">
            <a:avLst/>
          </a:prstGeom>
          <a:noFill/>
        </p:spPr>
        <p:txBody>
          <a:bodyPr wrap="square">
            <a:spAutoFit/>
          </a:bodyPr>
          <a:lstStyle/>
          <a:p>
            <a:r>
              <a:rPr lang="en-US" sz="2200" b="1"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Cloud computing</a:t>
            </a:r>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 </a:t>
            </a:r>
            <a:r>
              <a:rPr lang="en-US" sz="2200" dirty="0">
                <a:effectLst/>
                <a:latin typeface="Segoe UI" panose="020B0502040204020203" pitchFamily="34" charset="0"/>
                <a:ea typeface="Aptos" panose="020B0004020202020204" pitchFamily="34" charset="0"/>
                <a:cs typeface="Segoe UI" panose="020B0502040204020203" pitchFamily="34" charset="0"/>
              </a:rPr>
              <a:t>is a model for providing on-demand access to a shared pool of computing resources over the Internet. These resources encompass a wide range of computing-related elements, such as software, services, and hardware, and are located on virtual servers (the cloud) on the network.</a:t>
            </a:r>
            <a:endParaRPr lang="en-US" sz="2200"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A66C080-7614-6102-472C-45B389E6BB58}"/>
              </a:ext>
            </a:extLst>
          </p:cNvPr>
          <p:cNvSpPr txBox="1"/>
          <p:nvPr/>
        </p:nvSpPr>
        <p:spPr>
          <a:xfrm>
            <a:off x="344129" y="265006"/>
            <a:ext cx="7408607" cy="477054"/>
          </a:xfrm>
          <a:prstGeom prst="rect">
            <a:avLst/>
          </a:prstGeom>
          <a:noFill/>
        </p:spPr>
        <p:txBody>
          <a:bodyPr wrap="square">
            <a:spAutoFit/>
          </a:bodyPr>
          <a:lstStyle/>
          <a:p>
            <a:r>
              <a:rPr lang="en-US" sz="2500" b="1" kern="0" dirty="0">
                <a:solidFill>
                  <a:srgbClr val="202020"/>
                </a:solidFill>
                <a:latin typeface="Segoe UI Semibold" panose="020B0702040204020203" pitchFamily="34" charset="0"/>
                <a:cs typeface="Segoe UI Semibold" panose="020B0702040204020203" pitchFamily="34" charset="0"/>
                <a:sym typeface="Figtree"/>
              </a:rPr>
              <a:t>What is </a:t>
            </a:r>
            <a:r>
              <a:rPr lang="en-US" sz="2500" b="1" kern="0" dirty="0">
                <a:solidFill>
                  <a:schemeClr val="bg1">
                    <a:lumMod val="50000"/>
                  </a:schemeClr>
                </a:solidFill>
                <a:latin typeface="Segoe UI Semibold" panose="020B0702040204020203" pitchFamily="34" charset="0"/>
                <a:cs typeface="Segoe UI Semibold" panose="020B0702040204020203" pitchFamily="34" charset="0"/>
                <a:sym typeface="Figtree"/>
              </a:rPr>
              <a:t>Cloud Computing?</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3" name="Picture 2" descr="A cloud computing icon with text&#10;&#10;AI-generated content may be incorrect.">
            <a:extLst>
              <a:ext uri="{FF2B5EF4-FFF2-40B4-BE49-F238E27FC236}">
                <a16:creationId xmlns:a16="http://schemas.microsoft.com/office/drawing/2014/main" id="{62567BC1-1A94-B2FD-4B99-5CD155A252BA}"/>
              </a:ext>
            </a:extLst>
          </p:cNvPr>
          <p:cNvPicPr>
            <a:picLocks noChangeAspect="1"/>
          </p:cNvPicPr>
          <p:nvPr/>
        </p:nvPicPr>
        <p:blipFill>
          <a:blip r:embed="rId3"/>
          <a:stretch>
            <a:fillRect/>
          </a:stretch>
        </p:blipFill>
        <p:spPr>
          <a:xfrm>
            <a:off x="6490279" y="1155813"/>
            <a:ext cx="5003631" cy="5003631"/>
          </a:xfrm>
          <a:prstGeom prst="rect">
            <a:avLst/>
          </a:prstGeom>
        </p:spPr>
      </p:pic>
    </p:spTree>
    <p:extLst>
      <p:ext uri="{BB962C8B-B14F-4D97-AF65-F5344CB8AC3E}">
        <p14:creationId xmlns:p14="http://schemas.microsoft.com/office/powerpoint/2010/main" val="1105216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A3E96-FEF0-AE64-A29A-836AEAE71D4D}"/>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57D97A8-567A-861E-D290-AF476C220194}"/>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91E646B-8B6E-87B1-5A29-76099C26E542}"/>
              </a:ext>
            </a:extLst>
          </p:cNvPr>
          <p:cNvSpPr txBox="1"/>
          <p:nvPr/>
        </p:nvSpPr>
        <p:spPr>
          <a:xfrm>
            <a:off x="447367" y="1442882"/>
            <a:ext cx="6206135" cy="3477875"/>
          </a:xfrm>
          <a:prstGeom prst="rect">
            <a:avLst/>
          </a:prstGeom>
          <a:noFill/>
        </p:spPr>
        <p:txBody>
          <a:bodyPr wrap="square">
            <a:spAutoFit/>
          </a:bodyPr>
          <a:lstStyle/>
          <a:p>
            <a:r>
              <a:rPr lang="en-US" sz="2200" dirty="0">
                <a:solidFill>
                  <a:schemeClr val="bg2">
                    <a:lumMod val="50000"/>
                  </a:schemeClr>
                </a:solidFill>
                <a:effectLst/>
                <a:latin typeface="Segoe UI" panose="020B0502040204020203" pitchFamily="34" charset="0"/>
                <a:ea typeface="Aptos" panose="020B0004020202020204" pitchFamily="34" charset="0"/>
                <a:cs typeface="Segoe UI" panose="020B0502040204020203" pitchFamily="34" charset="0"/>
              </a:rPr>
              <a:t>Cloud computing </a:t>
            </a:r>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operates by allowing users to upload and download data stored on the cloud platform. </a:t>
            </a:r>
          </a:p>
          <a:p>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Cloud computing can be divided into two systems: the </a:t>
            </a:r>
            <a:r>
              <a:rPr lang="en-US" sz="2200" b="1"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front-end</a:t>
            </a:r>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 and the </a:t>
            </a:r>
            <a:r>
              <a:rPr lang="en-US" sz="2200" b="1"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back-end</a:t>
            </a:r>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 </a:t>
            </a:r>
          </a:p>
          <a:p>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These two ends are connected through the support of an Internet connection. </a:t>
            </a:r>
          </a:p>
          <a:p>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All these features and functions are managed by a </a:t>
            </a:r>
            <a:r>
              <a:rPr lang="en-US" sz="2200" b="1"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central server</a:t>
            </a:r>
            <a:r>
              <a:rPr lang="en-US" sz="2200" dirty="0">
                <a:solidFill>
                  <a:schemeClr val="bg2">
                    <a:lumMod val="25000"/>
                  </a:schemeClr>
                </a:solidFill>
                <a:effectLst/>
                <a:latin typeface="Segoe UI" panose="020B0502040204020203" pitchFamily="34" charset="0"/>
                <a:ea typeface="Aptos" panose="020B0004020202020204" pitchFamily="34" charset="0"/>
                <a:cs typeface="Segoe UI" panose="020B0502040204020203" pitchFamily="34" charset="0"/>
              </a:rPr>
              <a:t>, which ensures everything runs smoothly and efficiently.</a:t>
            </a:r>
            <a:endParaRPr lang="en-US" sz="2200"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8396E40A-6D6F-EE17-C806-DF6E0953A879}"/>
              </a:ext>
            </a:extLst>
          </p:cNvPr>
          <p:cNvSpPr txBox="1"/>
          <p:nvPr/>
        </p:nvSpPr>
        <p:spPr>
          <a:xfrm>
            <a:off x="344129" y="265006"/>
            <a:ext cx="7408607" cy="477054"/>
          </a:xfrm>
          <a:prstGeom prst="rect">
            <a:avLst/>
          </a:prstGeom>
          <a:noFill/>
        </p:spPr>
        <p:txBody>
          <a:bodyPr wrap="square">
            <a:spAutoFit/>
          </a:bodyPr>
          <a:lstStyle/>
          <a:p>
            <a:r>
              <a:rPr lang="en-US" sz="2500" b="1" kern="0" dirty="0">
                <a:solidFill>
                  <a:srgbClr val="202020"/>
                </a:solidFill>
                <a:latin typeface="Segoe UI Semibold" panose="020B0702040204020203" pitchFamily="34" charset="0"/>
                <a:cs typeface="Segoe UI Semibold" panose="020B0702040204020203" pitchFamily="34" charset="0"/>
                <a:sym typeface="Figtree"/>
              </a:rPr>
              <a:t>How </a:t>
            </a:r>
            <a:r>
              <a:rPr lang="en-US" sz="2500" b="1" kern="0" dirty="0">
                <a:solidFill>
                  <a:schemeClr val="bg2">
                    <a:lumMod val="50000"/>
                  </a:schemeClr>
                </a:solidFill>
                <a:latin typeface="Segoe UI Semibold" panose="020B0702040204020203" pitchFamily="34" charset="0"/>
                <a:cs typeface="Segoe UI Semibold" panose="020B0702040204020203" pitchFamily="34" charset="0"/>
                <a:sym typeface="Figtree"/>
              </a:rPr>
              <a:t>Cloud Computing</a:t>
            </a:r>
            <a:r>
              <a:rPr lang="en-US" sz="2500" b="1" kern="0" dirty="0">
                <a:solidFill>
                  <a:srgbClr val="202020"/>
                </a:solidFill>
                <a:latin typeface="Segoe UI Semibold" panose="020B0702040204020203" pitchFamily="34" charset="0"/>
                <a:cs typeface="Segoe UI Semibold" panose="020B0702040204020203" pitchFamily="34" charset="0"/>
                <a:sym typeface="Figtree"/>
              </a:rPr>
              <a:t> works</a:t>
            </a:r>
            <a:endParaRPr lang="en-US" sz="25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1026" name="Picture 2">
            <a:extLst>
              <a:ext uri="{FF2B5EF4-FFF2-40B4-BE49-F238E27FC236}">
                <a16:creationId xmlns:a16="http://schemas.microsoft.com/office/drawing/2014/main" id="{EDAA1959-8405-9925-B8BF-FAF2ACEC2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283" y="1280959"/>
            <a:ext cx="5785207" cy="429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37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294C1-5558-249E-E341-96A7AF88B4BB}"/>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A96821-68E7-C5AE-7F30-324D03D211B7}"/>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F84E49F-7E03-8C26-55B3-86CAC7CA08F7}"/>
              </a:ext>
            </a:extLst>
          </p:cNvPr>
          <p:cNvSpPr txBox="1"/>
          <p:nvPr/>
        </p:nvSpPr>
        <p:spPr>
          <a:xfrm>
            <a:off x="344129" y="265006"/>
            <a:ext cx="13263716" cy="477054"/>
          </a:xfrm>
          <a:prstGeom prst="rect">
            <a:avLst/>
          </a:prstGeom>
          <a:noFill/>
        </p:spPr>
        <p:txBody>
          <a:bodyPr wrap="square">
            <a:spAutoFit/>
          </a:bodyPr>
          <a:lstStyle/>
          <a:p>
            <a:r>
              <a:rPr lang="en-US" sz="2500" b="1" kern="0" dirty="0">
                <a:solidFill>
                  <a:srgbClr val="202020"/>
                </a:solidFill>
                <a:latin typeface="Segoe UI Semibold" panose="020B0702040204020203" pitchFamily="34" charset="0"/>
                <a:cs typeface="Segoe UI Semibold" panose="020B0702040204020203" pitchFamily="34" charset="0"/>
                <a:sym typeface="Figtree"/>
              </a:rPr>
              <a:t>The role of </a:t>
            </a:r>
            <a:r>
              <a:rPr lang="en-US" sz="2500" b="1" kern="0" dirty="0">
                <a:solidFill>
                  <a:schemeClr val="bg2">
                    <a:lumMod val="50000"/>
                  </a:schemeClr>
                </a:solidFill>
                <a:latin typeface="Segoe UI Semibold" panose="020B0702040204020203" pitchFamily="34" charset="0"/>
                <a:cs typeface="Segoe UI Semibold" panose="020B0702040204020203" pitchFamily="34" charset="0"/>
                <a:sym typeface="Figtree"/>
              </a:rPr>
              <a:t>Cloud Computing </a:t>
            </a:r>
            <a:r>
              <a:rPr lang="en-US" sz="2500" b="1" kern="0" dirty="0">
                <a:solidFill>
                  <a:srgbClr val="202020"/>
                </a:solidFill>
                <a:latin typeface="Segoe UI Semibold" panose="020B0702040204020203" pitchFamily="34" charset="0"/>
                <a:cs typeface="Segoe UI Semibold" panose="020B0702040204020203" pitchFamily="34" charset="0"/>
                <a:sym typeface="Figtree"/>
              </a:rPr>
              <a:t>business and life</a:t>
            </a:r>
            <a:endParaRPr lang="en-US" sz="2500" b="1" dirty="0">
              <a:solidFill>
                <a:schemeClr val="bg2">
                  <a:lumMod val="50000"/>
                </a:schemeClr>
              </a:solidFill>
              <a:latin typeface="Segoe UI Semibold" panose="020B0702040204020203" pitchFamily="34" charset="0"/>
              <a:cs typeface="Segoe UI Semibold" panose="020B0702040204020203" pitchFamily="34" charset="0"/>
            </a:endParaRPr>
          </a:p>
        </p:txBody>
      </p:sp>
      <p:pic>
        <p:nvPicPr>
          <p:cNvPr id="1028" name="Picture 4">
            <a:extLst>
              <a:ext uri="{FF2B5EF4-FFF2-40B4-BE49-F238E27FC236}">
                <a16:creationId xmlns:a16="http://schemas.microsoft.com/office/drawing/2014/main" id="{BE5BCC57-6CE1-A8E3-2178-8E921DAFE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2909050"/>
            <a:ext cx="1800225" cy="628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F85364A-78E9-3341-638D-F05353AABD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06" y="2875684"/>
            <a:ext cx="2447469" cy="1367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1D8DFD1-398B-0D94-09E1-AB9E684ED6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180" y="3541906"/>
            <a:ext cx="18478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AA13DBD-380A-DD9E-081D-68C7ACACF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06" y="4638001"/>
            <a:ext cx="2447469" cy="1418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2C71BCC-191C-831F-B2DD-598AF5B90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24021"/>
            <a:ext cx="58102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693EE82-79E7-4147-B75B-A20ACCF750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9305" y="5233766"/>
            <a:ext cx="1504390" cy="162423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F9C4450-74FA-916F-F687-547278502C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820" y="3684822"/>
            <a:ext cx="65722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2899749-FC58-521B-9F0A-E61CB85803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9582" y="5194108"/>
            <a:ext cx="1623496" cy="178074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88CA514-B844-4242-DC76-554BC3873F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7847" y="3382581"/>
            <a:ext cx="18859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26EDD37-093F-9F1D-7DA3-EBCD6674A5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34266" y="5142147"/>
            <a:ext cx="2887119" cy="94637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68B3CED-49E9-20FF-5ABB-E158B0C372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44208" y="3209887"/>
            <a:ext cx="2604330" cy="97408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1AB17015-C243-E2F1-1635-A49F5AC308E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9327" y="2894762"/>
            <a:ext cx="1647825" cy="657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holding a hand with a globe and various icons&#10;&#10;AI-generated content may be incorrect.">
            <a:extLst>
              <a:ext uri="{FF2B5EF4-FFF2-40B4-BE49-F238E27FC236}">
                <a16:creationId xmlns:a16="http://schemas.microsoft.com/office/drawing/2014/main" id="{C305CFF4-1B36-5C28-89D9-AB32F755A485}"/>
              </a:ext>
            </a:extLst>
          </p:cNvPr>
          <p:cNvPicPr>
            <a:picLocks noChangeAspect="1"/>
          </p:cNvPicPr>
          <p:nvPr/>
        </p:nvPicPr>
        <p:blipFill>
          <a:blip r:embed="rId15"/>
          <a:stretch>
            <a:fillRect/>
          </a:stretch>
        </p:blipFill>
        <p:spPr>
          <a:xfrm>
            <a:off x="4399736" y="1214817"/>
            <a:ext cx="3202946" cy="32029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3547720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E1428-B202-7EB9-6B9E-2A7806E8685D}"/>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ABE7F07-8CA0-AA92-5987-1B85E6111303}"/>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376DF9B-3955-23C7-73E8-3E58DE0BBABF}"/>
              </a:ext>
            </a:extLst>
          </p:cNvPr>
          <p:cNvSpPr txBox="1"/>
          <p:nvPr/>
        </p:nvSpPr>
        <p:spPr>
          <a:xfrm>
            <a:off x="447367" y="243741"/>
            <a:ext cx="13263716" cy="477054"/>
          </a:xfrm>
          <a:prstGeom prst="rect">
            <a:avLst/>
          </a:prstGeom>
          <a:noFill/>
        </p:spPr>
        <p:txBody>
          <a:bodyPr wrap="square">
            <a:spAutoFit/>
          </a:bodyPr>
          <a:lstStyle/>
          <a:p>
            <a:r>
              <a:rPr lang="en-US" sz="2500" b="1" kern="0" dirty="0">
                <a:solidFill>
                  <a:schemeClr val="bg2">
                    <a:lumMod val="50000"/>
                  </a:schemeClr>
                </a:solidFill>
                <a:latin typeface="Segoe UI Semibold" panose="020B0702040204020203" pitchFamily="34" charset="0"/>
                <a:cs typeface="Segoe UI Semibold" panose="020B0702040204020203" pitchFamily="34" charset="0"/>
                <a:sym typeface="Figtree"/>
              </a:rPr>
              <a:t>Cloud Computing </a:t>
            </a:r>
            <a:r>
              <a:rPr lang="en-US" sz="2500" b="1" kern="0" dirty="0">
                <a:solidFill>
                  <a:srgbClr val="202020"/>
                </a:solidFill>
                <a:latin typeface="Segoe UI Semibold" panose="020B0702040204020203" pitchFamily="34" charset="0"/>
                <a:cs typeface="Segoe UI Semibold" panose="020B0702040204020203" pitchFamily="34" charset="0"/>
                <a:sym typeface="Figtree"/>
              </a:rPr>
              <a:t>market statistics</a:t>
            </a:r>
            <a:endParaRPr lang="en-US" sz="2500" b="1" dirty="0">
              <a:solidFill>
                <a:schemeClr val="bg2">
                  <a:lumMod val="50000"/>
                </a:schemeClr>
              </a:solidFill>
              <a:latin typeface="Segoe UI Semibold" panose="020B0702040204020203" pitchFamily="34" charset="0"/>
              <a:cs typeface="Segoe UI Semibold" panose="020B0702040204020203" pitchFamily="34" charset="0"/>
            </a:endParaRPr>
          </a:p>
        </p:txBody>
      </p:sp>
      <p:pic>
        <p:nvPicPr>
          <p:cNvPr id="3074" name="Picture 2">
            <a:extLst>
              <a:ext uri="{FF2B5EF4-FFF2-40B4-BE49-F238E27FC236}">
                <a16:creationId xmlns:a16="http://schemas.microsoft.com/office/drawing/2014/main" id="{9A653BEA-FF78-EAC6-CC8E-86F5DC642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18" y="1047413"/>
            <a:ext cx="5684945" cy="56849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D87505-E5A7-21E7-45C4-62B447687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139" y="1254919"/>
            <a:ext cx="5343525" cy="666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5F92EFD-E25A-FAC4-9F2A-49FD8345F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747" y="2214901"/>
            <a:ext cx="5822067" cy="11777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C31C083-0B9F-523E-3E37-16DE6A704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8746" y="3609326"/>
            <a:ext cx="5822067" cy="117777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409B208-9666-303D-DC51-B472D463E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8746" y="5044197"/>
            <a:ext cx="5822067" cy="117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97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ircle(in)">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 calcmode="lin" valueType="num">
                                      <p:cBhvr additive="base">
                                        <p:cTn id="12" dur="500" fill="hold"/>
                                        <p:tgtEl>
                                          <p:spTgt spid="3078"/>
                                        </p:tgtEl>
                                        <p:attrNameLst>
                                          <p:attrName>ppt_x</p:attrName>
                                        </p:attrNameLst>
                                      </p:cBhvr>
                                      <p:tavLst>
                                        <p:tav tm="0">
                                          <p:val>
                                            <p:strVal val="#ppt_x"/>
                                          </p:val>
                                        </p:tav>
                                        <p:tav tm="100000">
                                          <p:val>
                                            <p:strVal val="#ppt_x"/>
                                          </p:val>
                                        </p:tav>
                                      </p:tavLst>
                                    </p:anim>
                                    <p:anim calcmode="lin" valueType="num">
                                      <p:cBhvr additive="base">
                                        <p:cTn id="13"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1000"/>
                                        <p:tgtEl>
                                          <p:spTgt spid="3080"/>
                                        </p:tgtEl>
                                      </p:cBhvr>
                                    </p:animEffect>
                                    <p:anim calcmode="lin" valueType="num">
                                      <p:cBhvr>
                                        <p:cTn id="19" dur="1000" fill="hold"/>
                                        <p:tgtEl>
                                          <p:spTgt spid="3080"/>
                                        </p:tgtEl>
                                        <p:attrNameLst>
                                          <p:attrName>ppt_x</p:attrName>
                                        </p:attrNameLst>
                                      </p:cBhvr>
                                      <p:tavLst>
                                        <p:tav tm="0">
                                          <p:val>
                                            <p:strVal val="#ppt_x"/>
                                          </p:val>
                                        </p:tav>
                                        <p:tav tm="100000">
                                          <p:val>
                                            <p:strVal val="#ppt_x"/>
                                          </p:val>
                                        </p:tav>
                                      </p:tavLst>
                                    </p:anim>
                                    <p:anim calcmode="lin" valueType="num">
                                      <p:cBhvr>
                                        <p:cTn id="20"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82"/>
                                        </p:tgtEl>
                                        <p:attrNameLst>
                                          <p:attrName>style.visibility</p:attrName>
                                        </p:attrNameLst>
                                      </p:cBhvr>
                                      <p:to>
                                        <p:strVal val="visible"/>
                                      </p:to>
                                    </p:set>
                                    <p:animEffect transition="in" filter="fade">
                                      <p:cBhvr>
                                        <p:cTn id="25" dur="1000"/>
                                        <p:tgtEl>
                                          <p:spTgt spid="3082"/>
                                        </p:tgtEl>
                                      </p:cBhvr>
                                    </p:animEffect>
                                    <p:anim calcmode="lin" valueType="num">
                                      <p:cBhvr>
                                        <p:cTn id="26" dur="1000" fill="hold"/>
                                        <p:tgtEl>
                                          <p:spTgt spid="3082"/>
                                        </p:tgtEl>
                                        <p:attrNameLst>
                                          <p:attrName>ppt_x</p:attrName>
                                        </p:attrNameLst>
                                      </p:cBhvr>
                                      <p:tavLst>
                                        <p:tav tm="0">
                                          <p:val>
                                            <p:strVal val="#ppt_x"/>
                                          </p:val>
                                        </p:tav>
                                        <p:tav tm="100000">
                                          <p:val>
                                            <p:strVal val="#ppt_x"/>
                                          </p:val>
                                        </p:tav>
                                      </p:tavLst>
                                    </p:anim>
                                    <p:anim calcmode="lin" valueType="num">
                                      <p:cBhvr>
                                        <p:cTn id="27" dur="1000" fill="hold"/>
                                        <p:tgtEl>
                                          <p:spTgt spid="30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6BE27-4932-BA26-DE0C-5E48DF948179}"/>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A160723-F193-7093-AAA8-501036817D16}"/>
              </a:ext>
            </a:extLst>
          </p:cNvPr>
          <p:cNvCxnSpPr>
            <a:cxnSpLocks/>
          </p:cNvCxnSpPr>
          <p:nvPr/>
        </p:nvCxnSpPr>
        <p:spPr>
          <a:xfrm>
            <a:off x="447367" y="894736"/>
            <a:ext cx="112972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7F08E67E-DC2C-FDA5-54FB-2C24551C6004}"/>
              </a:ext>
            </a:extLst>
          </p:cNvPr>
          <p:cNvSpPr/>
          <p:nvPr/>
        </p:nvSpPr>
        <p:spPr>
          <a:xfrm>
            <a:off x="540774" y="1905439"/>
            <a:ext cx="816078" cy="6980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dirty="0">
                <a:solidFill>
                  <a:schemeClr val="bg1"/>
                </a:solidFill>
                <a:latin typeface="Segoe UI Semibold" panose="020B0702040204020203" pitchFamily="34" charset="0"/>
                <a:cs typeface="Segoe UI Semibold" panose="020B0702040204020203" pitchFamily="34" charset="0"/>
              </a:rPr>
              <a:t>02</a:t>
            </a:r>
          </a:p>
        </p:txBody>
      </p:sp>
      <p:sp>
        <p:nvSpPr>
          <p:cNvPr id="4" name="TextBox 3">
            <a:extLst>
              <a:ext uri="{FF2B5EF4-FFF2-40B4-BE49-F238E27FC236}">
                <a16:creationId xmlns:a16="http://schemas.microsoft.com/office/drawing/2014/main" id="{8D83B76E-A205-4919-F284-200FF54ACCFE}"/>
              </a:ext>
            </a:extLst>
          </p:cNvPr>
          <p:cNvSpPr txBox="1"/>
          <p:nvPr/>
        </p:nvSpPr>
        <p:spPr>
          <a:xfrm>
            <a:off x="447367" y="2829401"/>
            <a:ext cx="6096000" cy="1477328"/>
          </a:xfrm>
          <a:prstGeom prst="rect">
            <a:avLst/>
          </a:prstGeom>
          <a:noFill/>
        </p:spPr>
        <p:txBody>
          <a:bodyPr wrap="square">
            <a:spAutoFit/>
          </a:bodyPr>
          <a:lstStyle/>
          <a:p>
            <a:r>
              <a:rPr kumimoji="0" lang="en-US" sz="4500" b="1" i="0" u="none" strike="noStrike" kern="0" cap="none" spc="0" normalizeH="0" baseline="0" noProof="0" dirty="0">
                <a:ln>
                  <a:noFill/>
                </a:ln>
                <a:solidFill>
                  <a:schemeClr val="bg2">
                    <a:lumMod val="50000"/>
                  </a:schemeClr>
                </a:solidFill>
                <a:effectLst/>
                <a:uLnTx/>
                <a:uFillTx/>
                <a:latin typeface="Segoe UI Semibold" panose="020B0702040204020203" pitchFamily="34" charset="0"/>
                <a:cs typeface="Segoe UI Semibold" panose="020B0702040204020203" pitchFamily="34" charset="0"/>
                <a:sym typeface="Figtree"/>
              </a:rPr>
              <a:t>Cloud Computing </a:t>
            </a:r>
            <a:r>
              <a:rPr lang="en-US" sz="4500" b="1" kern="0" dirty="0">
                <a:latin typeface="Segoe UI Semibold" panose="020B0702040204020203" pitchFamily="34" charset="0"/>
                <a:cs typeface="Segoe UI Semibold" panose="020B0702040204020203" pitchFamily="34" charset="0"/>
                <a:sym typeface="Figtree"/>
              </a:rPr>
              <a:t>models</a:t>
            </a:r>
            <a:endParaRPr kumimoji="0" lang="en-US" sz="45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sym typeface="Figtree"/>
            </a:endParaRPr>
          </a:p>
        </p:txBody>
      </p:sp>
      <p:sp>
        <p:nvSpPr>
          <p:cNvPr id="9" name="TextBox 8">
            <a:extLst>
              <a:ext uri="{FF2B5EF4-FFF2-40B4-BE49-F238E27FC236}">
                <a16:creationId xmlns:a16="http://schemas.microsoft.com/office/drawing/2014/main" id="{25A47375-685C-F18D-D4D6-AB0E84B8F6C7}"/>
              </a:ext>
            </a:extLst>
          </p:cNvPr>
          <p:cNvSpPr txBox="1"/>
          <p:nvPr/>
        </p:nvSpPr>
        <p:spPr>
          <a:xfrm>
            <a:off x="314632" y="415039"/>
            <a:ext cx="7408607" cy="584775"/>
          </a:xfrm>
          <a:prstGeom prst="rect">
            <a:avLst/>
          </a:prstGeom>
          <a:noFill/>
        </p:spPr>
        <p:txBody>
          <a:bodyPr wrap="square">
            <a:spAutoFit/>
          </a:bodyPr>
          <a:lstStyle/>
          <a:p>
            <a:r>
              <a:rPr kumimoji="0" lang="en-US" sz="1600" b="1" i="0" u="none" strike="noStrike" kern="0" cap="none" spc="0" normalizeH="0" baseline="0" noProof="0" dirty="0">
                <a:ln>
                  <a:noFill/>
                </a:ln>
                <a:solidFill>
                  <a:srgbClr val="202020"/>
                </a:solidFill>
                <a:effectLst/>
                <a:uLnTx/>
                <a:uFillTx/>
                <a:latin typeface="Segoe UI Semibold" panose="020B0702040204020203" pitchFamily="34" charset="0"/>
                <a:cs typeface="Segoe UI Semibold" panose="020B0702040204020203" pitchFamily="34" charset="0"/>
                <a:sym typeface="Figtree"/>
              </a:rPr>
              <a:t>CLOUD COMPUTING - </a:t>
            </a:r>
            <a:r>
              <a:rPr lang="en-US" sz="1600" dirty="0">
                <a:solidFill>
                  <a:schemeClr val="bg2">
                    <a:lumMod val="50000"/>
                  </a:schemeClr>
                </a:solidFill>
                <a:latin typeface="Segoe UI Semibold" panose="020B0702040204020203" pitchFamily="34" charset="0"/>
                <a:cs typeface="Segoe UI Semibold" panose="020B0702040204020203" pitchFamily="34" charset="0"/>
              </a:rPr>
              <a:t>The important role for students in the digital age</a:t>
            </a:r>
          </a:p>
          <a:p>
            <a:endParaRPr lang="en-US" sz="1600" b="1" dirty="0">
              <a:solidFill>
                <a:schemeClr val="bg1">
                  <a:lumMod val="50000"/>
                </a:schemeClr>
              </a:solidFill>
              <a:latin typeface="Segoe UI Semibold" panose="020B0702040204020203" pitchFamily="34" charset="0"/>
              <a:cs typeface="Segoe UI Semibold" panose="020B0702040204020203" pitchFamily="34" charset="0"/>
            </a:endParaRPr>
          </a:p>
        </p:txBody>
      </p:sp>
      <p:pic>
        <p:nvPicPr>
          <p:cNvPr id="5" name="Picture 4" descr="A cloud with text and blue clouds&#10;&#10;AI-generated content may be incorrect.">
            <a:extLst>
              <a:ext uri="{FF2B5EF4-FFF2-40B4-BE49-F238E27FC236}">
                <a16:creationId xmlns:a16="http://schemas.microsoft.com/office/drawing/2014/main" id="{AB11374B-FDCD-64AB-06A1-231F98B49FE2}"/>
              </a:ext>
            </a:extLst>
          </p:cNvPr>
          <p:cNvPicPr>
            <a:picLocks noChangeAspect="1"/>
          </p:cNvPicPr>
          <p:nvPr/>
        </p:nvPicPr>
        <p:blipFill>
          <a:blip r:embed="rId3"/>
          <a:stretch>
            <a:fillRect/>
          </a:stretch>
        </p:blipFill>
        <p:spPr>
          <a:xfrm>
            <a:off x="6096000" y="1461907"/>
            <a:ext cx="5212411" cy="4398564"/>
          </a:xfrm>
          <a:prstGeom prst="rect">
            <a:avLst/>
          </a:prstGeom>
        </p:spPr>
      </p:pic>
    </p:spTree>
    <p:extLst>
      <p:ext uri="{BB962C8B-B14F-4D97-AF65-F5344CB8AC3E}">
        <p14:creationId xmlns:p14="http://schemas.microsoft.com/office/powerpoint/2010/main" val="396241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840</TotalTime>
  <Words>1087</Words>
  <Application>Microsoft Office PowerPoint</Application>
  <PresentationFormat>Widescreen</PresentationFormat>
  <Paragraphs>152</Paragraphs>
  <Slides>30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Aptos Display</vt:lpstr>
      <vt:lpstr>Arial</vt:lpstr>
      <vt:lpstr>Kanit Light</vt:lpstr>
      <vt:lpstr>Segoe UI</vt:lpstr>
      <vt:lpstr>Segoe UI </vt:lpstr>
      <vt:lpstr>Segoe UI Semibold</vt:lpstr>
      <vt:lpstr>Segoe UI Semibold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Duy Trần</dc:creator>
  <cp:lastModifiedBy>Duy Trần</cp:lastModifiedBy>
  <cp:revision>55</cp:revision>
  <dcterms:created xsi:type="dcterms:W3CDTF">2025-04-22T06:41:24Z</dcterms:created>
  <dcterms:modified xsi:type="dcterms:W3CDTF">2025-05-17T15:40:43Z</dcterms:modified>
</cp:coreProperties>
</file>